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</p:sldIdLst>
  <p:sldSz cy="5143500" cx="9144000"/>
  <p:notesSz cx="6858000" cy="9144000"/>
  <p:embeddedFontLst>
    <p:embeddedFont>
      <p:font typeface="Barlow Semi Condensed Light"/>
      <p:regular r:id="rId41"/>
      <p:bold r:id="rId42"/>
      <p:italic r:id="rId43"/>
      <p:boldItalic r:id="rId44"/>
    </p:embeddedFont>
    <p:embeddedFont>
      <p:font typeface="Playfair Display"/>
      <p:regular r:id="rId45"/>
      <p:bold r:id="rId46"/>
      <p:italic r:id="rId47"/>
      <p:boldItalic r:id="rId48"/>
    </p:embeddedFont>
    <p:embeddedFont>
      <p:font typeface="Montserrat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3" roundtripDataSignature="AMtx7miWjI54ao+2+0sNal2upKf7ERox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font" Target="fonts/BarlowSemiCondensedLight-bold.fntdata"/><Relationship Id="rId41" Type="http://schemas.openxmlformats.org/officeDocument/2006/relationships/font" Target="fonts/BarlowSemiCondensedLight-regular.fntdata"/><Relationship Id="rId44" Type="http://schemas.openxmlformats.org/officeDocument/2006/relationships/font" Target="fonts/BarlowSemiCondensedLight-boldItalic.fntdata"/><Relationship Id="rId43" Type="http://schemas.openxmlformats.org/officeDocument/2006/relationships/font" Target="fonts/BarlowSemiCondensedLight-italic.fntdata"/><Relationship Id="rId46" Type="http://schemas.openxmlformats.org/officeDocument/2006/relationships/font" Target="fonts/PlayfairDisplay-bold.fntdata"/><Relationship Id="rId45" Type="http://schemas.openxmlformats.org/officeDocument/2006/relationships/font" Target="fonts/PlayfairDisplay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PlayfairDisplay-boldItalic.fntdata"/><Relationship Id="rId47" Type="http://schemas.openxmlformats.org/officeDocument/2006/relationships/font" Target="fonts/PlayfairDisplay-italic.fntdata"/><Relationship Id="rId49" Type="http://schemas.openxmlformats.org/officeDocument/2006/relationships/font" Target="fonts/Montserra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Montserrat-italic.fntdata"/><Relationship Id="rId50" Type="http://schemas.openxmlformats.org/officeDocument/2006/relationships/font" Target="fonts/Montserrat-bold.fntdata"/><Relationship Id="rId53" Type="http://customschemas.google.com/relationships/presentationmetadata" Target="metadata"/><Relationship Id="rId52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5a526bd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85a526bd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c8a15c6a2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c8a15c6a2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c8a15c6a2e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c8a15c6a2e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c85a526bd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c85a526bd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85a526bd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85a526bd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c88e7da43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c88e7da43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c85a526bd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c85a526bd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c88e7da43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c88e7da43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1400">
                <a:solidFill>
                  <a:srgbClr val="383838"/>
                </a:solidFill>
                <a:latin typeface="Montserrat"/>
                <a:ea typeface="Montserrat"/>
                <a:cs typeface="Montserrat"/>
                <a:sym typeface="Montserrat"/>
              </a:rPr>
              <a:t>Amazon Launched Luxury Beauty in October 2013 to create a platform for selling high end skin care, makeup,fragrance etc. for brands only with invitation and today more than 30,000 different beauty products are sold</a:t>
            </a:r>
            <a:endParaRPr sz="1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c88e7da43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c88e7da43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c8a15c6a2e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c8a15c6a2e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c85a526bd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c85a526bd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c8a15c6a2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c8a15c6a2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c8a15c6a2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c8a15c6a2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c8a15c6a2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c8a15c6a2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c8a15c6a2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c8a15c6a2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c8a15c6a2e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c8a15c6a2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c85a526bd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c85a526bd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c8a15c6a2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c8a15c6a2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c8a15c6a2e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c8a15c6a2e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c8a15c6a2e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gc8a15c6a2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c8a15c6a2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c8a15c6a2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c8a15c6a2e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c8a15c6a2e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c8a15c6a2e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c8a15c6a2e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c8a15c6a2e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c8a15c6a2e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c8a15c6a2e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2" name="Google Shape;462;gc8a15c6a2e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c85a526bd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gc85a526bd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85a526bd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c85a526bd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85a526bd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c85a526bd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5"/>
          <p:cNvSpPr txBox="1"/>
          <p:nvPr>
            <p:ph type="ctrTitle"/>
          </p:nvPr>
        </p:nvSpPr>
        <p:spPr>
          <a:xfrm>
            <a:off x="4285475" y="1500525"/>
            <a:ext cx="3740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55"/>
          <p:cNvSpPr txBox="1"/>
          <p:nvPr>
            <p:ph idx="1" type="subTitle"/>
          </p:nvPr>
        </p:nvSpPr>
        <p:spPr>
          <a:xfrm>
            <a:off x="4285475" y="2757075"/>
            <a:ext cx="29049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55"/>
          <p:cNvSpPr txBox="1"/>
          <p:nvPr>
            <p:ph idx="2" type="subTitle"/>
          </p:nvPr>
        </p:nvSpPr>
        <p:spPr>
          <a:xfrm>
            <a:off x="4285475" y="1947025"/>
            <a:ext cx="38520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4"/>
          <p:cNvSpPr txBox="1"/>
          <p:nvPr>
            <p:ph type="title"/>
          </p:nvPr>
        </p:nvSpPr>
        <p:spPr>
          <a:xfrm>
            <a:off x="4937700" y="540000"/>
            <a:ext cx="34863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64"/>
          <p:cNvSpPr txBox="1"/>
          <p:nvPr>
            <p:ph idx="1" type="subTitle"/>
          </p:nvPr>
        </p:nvSpPr>
        <p:spPr>
          <a:xfrm>
            <a:off x="4937700" y="2571750"/>
            <a:ext cx="3486300" cy="19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5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5"/>
          <p:cNvSpPr txBox="1"/>
          <p:nvPr>
            <p:ph type="title"/>
          </p:nvPr>
        </p:nvSpPr>
        <p:spPr>
          <a:xfrm>
            <a:off x="4572000" y="540000"/>
            <a:ext cx="3852000" cy="1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9" name="Google Shape;59;p65"/>
          <p:cNvSpPr txBox="1"/>
          <p:nvPr>
            <p:ph idx="1" type="subTitle"/>
          </p:nvPr>
        </p:nvSpPr>
        <p:spPr>
          <a:xfrm>
            <a:off x="720000" y="2571750"/>
            <a:ext cx="3591600" cy="16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5"/>
          <p:cNvSpPr txBox="1"/>
          <p:nvPr>
            <p:ph idx="2" type="subTitle"/>
          </p:nvPr>
        </p:nvSpPr>
        <p:spPr>
          <a:xfrm>
            <a:off x="4832400" y="2571750"/>
            <a:ext cx="3591600" cy="16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6"/>
          <p:cNvSpPr txBox="1"/>
          <p:nvPr>
            <p:ph type="title"/>
          </p:nvPr>
        </p:nvSpPr>
        <p:spPr>
          <a:xfrm>
            <a:off x="720000" y="1022250"/>
            <a:ext cx="3852000" cy="30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7"/>
          <p:cNvSpPr txBox="1"/>
          <p:nvPr>
            <p:ph type="title"/>
          </p:nvPr>
        </p:nvSpPr>
        <p:spPr>
          <a:xfrm>
            <a:off x="2646000" y="1627050"/>
            <a:ext cx="3852000" cy="18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5" name="Google Shape;65;p67"/>
          <p:cNvSpPr txBox="1"/>
          <p:nvPr>
            <p:ph idx="1" type="subTitle"/>
          </p:nvPr>
        </p:nvSpPr>
        <p:spPr>
          <a:xfrm>
            <a:off x="2646000" y="3671600"/>
            <a:ext cx="38520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6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8"/>
          <p:cNvSpPr txBox="1"/>
          <p:nvPr>
            <p:ph type="title"/>
          </p:nvPr>
        </p:nvSpPr>
        <p:spPr>
          <a:xfrm>
            <a:off x="720000" y="540000"/>
            <a:ext cx="38520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68" name="Google Shape;68;p68"/>
          <p:cNvSpPr txBox="1"/>
          <p:nvPr>
            <p:ph idx="1" type="subTitle"/>
          </p:nvPr>
        </p:nvSpPr>
        <p:spPr>
          <a:xfrm>
            <a:off x="4572000" y="2869513"/>
            <a:ext cx="192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68"/>
          <p:cNvSpPr txBox="1"/>
          <p:nvPr>
            <p:ph idx="2" type="subTitle"/>
          </p:nvPr>
        </p:nvSpPr>
        <p:spPr>
          <a:xfrm>
            <a:off x="4572000" y="3352788"/>
            <a:ext cx="1926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8"/>
          <p:cNvSpPr txBox="1"/>
          <p:nvPr>
            <p:ph idx="3" type="subTitle"/>
          </p:nvPr>
        </p:nvSpPr>
        <p:spPr>
          <a:xfrm>
            <a:off x="4572000" y="918013"/>
            <a:ext cx="192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68"/>
          <p:cNvSpPr txBox="1"/>
          <p:nvPr>
            <p:ph idx="4" type="subTitle"/>
          </p:nvPr>
        </p:nvSpPr>
        <p:spPr>
          <a:xfrm>
            <a:off x="4572000" y="1401305"/>
            <a:ext cx="1926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68"/>
          <p:cNvSpPr txBox="1"/>
          <p:nvPr>
            <p:ph idx="5" type="subTitle"/>
          </p:nvPr>
        </p:nvSpPr>
        <p:spPr>
          <a:xfrm>
            <a:off x="6498000" y="918013"/>
            <a:ext cx="192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68"/>
          <p:cNvSpPr txBox="1"/>
          <p:nvPr>
            <p:ph idx="6" type="subTitle"/>
          </p:nvPr>
        </p:nvSpPr>
        <p:spPr>
          <a:xfrm>
            <a:off x="6498000" y="1401305"/>
            <a:ext cx="1926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8"/>
          <p:cNvSpPr txBox="1"/>
          <p:nvPr>
            <p:ph idx="7" type="subTitle"/>
          </p:nvPr>
        </p:nvSpPr>
        <p:spPr>
          <a:xfrm>
            <a:off x="6498000" y="2869500"/>
            <a:ext cx="192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68"/>
          <p:cNvSpPr txBox="1"/>
          <p:nvPr>
            <p:ph idx="8" type="subTitle"/>
          </p:nvPr>
        </p:nvSpPr>
        <p:spPr>
          <a:xfrm>
            <a:off x="6498000" y="3352776"/>
            <a:ext cx="1926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9"/>
          <p:cNvSpPr txBox="1"/>
          <p:nvPr>
            <p:ph type="title"/>
          </p:nvPr>
        </p:nvSpPr>
        <p:spPr>
          <a:xfrm>
            <a:off x="720000" y="540000"/>
            <a:ext cx="3852000" cy="13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0"/>
          <p:cNvSpPr txBox="1"/>
          <p:nvPr>
            <p:ph type="title"/>
          </p:nvPr>
        </p:nvSpPr>
        <p:spPr>
          <a:xfrm>
            <a:off x="2646000" y="2046675"/>
            <a:ext cx="38520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0" name="Google Shape;80;p70"/>
          <p:cNvSpPr txBox="1"/>
          <p:nvPr>
            <p:ph idx="1" type="subTitle"/>
          </p:nvPr>
        </p:nvSpPr>
        <p:spPr>
          <a:xfrm>
            <a:off x="2646000" y="2571700"/>
            <a:ext cx="3852000" cy="8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70"/>
          <p:cNvSpPr txBox="1"/>
          <p:nvPr>
            <p:ph idx="2" type="title"/>
          </p:nvPr>
        </p:nvSpPr>
        <p:spPr>
          <a:xfrm>
            <a:off x="4005150" y="902650"/>
            <a:ext cx="11337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8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1"/>
          <p:cNvSpPr txBox="1"/>
          <p:nvPr>
            <p:ph type="title"/>
          </p:nvPr>
        </p:nvSpPr>
        <p:spPr>
          <a:xfrm>
            <a:off x="720000" y="540000"/>
            <a:ext cx="3852000" cy="13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4" name="Google Shape;84;p71"/>
          <p:cNvSpPr txBox="1"/>
          <p:nvPr>
            <p:ph idx="1" type="subTitle"/>
          </p:nvPr>
        </p:nvSpPr>
        <p:spPr>
          <a:xfrm>
            <a:off x="4572000" y="1709175"/>
            <a:ext cx="3852000" cy="27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7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72"/>
          <p:cNvSpPr txBox="1"/>
          <p:nvPr>
            <p:ph type="title"/>
          </p:nvPr>
        </p:nvSpPr>
        <p:spPr>
          <a:xfrm>
            <a:off x="720000" y="540000"/>
            <a:ext cx="3852000" cy="21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7" name="Google Shape;87;p72"/>
          <p:cNvSpPr txBox="1"/>
          <p:nvPr>
            <p:ph idx="1" type="subTitle"/>
          </p:nvPr>
        </p:nvSpPr>
        <p:spPr>
          <a:xfrm>
            <a:off x="720000" y="3247525"/>
            <a:ext cx="192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72"/>
          <p:cNvSpPr txBox="1"/>
          <p:nvPr>
            <p:ph idx="2" type="subTitle"/>
          </p:nvPr>
        </p:nvSpPr>
        <p:spPr>
          <a:xfrm>
            <a:off x="720000" y="3730800"/>
            <a:ext cx="1926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72"/>
          <p:cNvSpPr txBox="1"/>
          <p:nvPr>
            <p:ph idx="3" type="subTitle"/>
          </p:nvPr>
        </p:nvSpPr>
        <p:spPr>
          <a:xfrm>
            <a:off x="2646000" y="3247500"/>
            <a:ext cx="192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72"/>
          <p:cNvSpPr txBox="1"/>
          <p:nvPr>
            <p:ph idx="4" type="subTitle"/>
          </p:nvPr>
        </p:nvSpPr>
        <p:spPr>
          <a:xfrm>
            <a:off x="2646000" y="3730800"/>
            <a:ext cx="1926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72"/>
          <p:cNvSpPr txBox="1"/>
          <p:nvPr>
            <p:ph idx="5" type="subTitle"/>
          </p:nvPr>
        </p:nvSpPr>
        <p:spPr>
          <a:xfrm>
            <a:off x="4572000" y="3247500"/>
            <a:ext cx="192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72"/>
          <p:cNvSpPr txBox="1"/>
          <p:nvPr>
            <p:ph idx="6" type="subTitle"/>
          </p:nvPr>
        </p:nvSpPr>
        <p:spPr>
          <a:xfrm>
            <a:off x="4572000" y="3730800"/>
            <a:ext cx="1926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72"/>
          <p:cNvSpPr txBox="1"/>
          <p:nvPr>
            <p:ph idx="7" type="subTitle"/>
          </p:nvPr>
        </p:nvSpPr>
        <p:spPr>
          <a:xfrm>
            <a:off x="4572000" y="1215750"/>
            <a:ext cx="192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72"/>
          <p:cNvSpPr txBox="1"/>
          <p:nvPr>
            <p:ph idx="8" type="subTitle"/>
          </p:nvPr>
        </p:nvSpPr>
        <p:spPr>
          <a:xfrm>
            <a:off x="4572000" y="1699025"/>
            <a:ext cx="1926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72"/>
          <p:cNvSpPr txBox="1"/>
          <p:nvPr>
            <p:ph idx="9" type="subTitle"/>
          </p:nvPr>
        </p:nvSpPr>
        <p:spPr>
          <a:xfrm>
            <a:off x="6498000" y="1215750"/>
            <a:ext cx="192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72"/>
          <p:cNvSpPr txBox="1"/>
          <p:nvPr>
            <p:ph idx="13" type="subTitle"/>
          </p:nvPr>
        </p:nvSpPr>
        <p:spPr>
          <a:xfrm>
            <a:off x="6498000" y="1699050"/>
            <a:ext cx="1926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72"/>
          <p:cNvSpPr txBox="1"/>
          <p:nvPr>
            <p:ph idx="14" type="subTitle"/>
          </p:nvPr>
        </p:nvSpPr>
        <p:spPr>
          <a:xfrm>
            <a:off x="6498000" y="3247500"/>
            <a:ext cx="192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72"/>
          <p:cNvSpPr txBox="1"/>
          <p:nvPr>
            <p:ph idx="15" type="subTitle"/>
          </p:nvPr>
        </p:nvSpPr>
        <p:spPr>
          <a:xfrm>
            <a:off x="6498000" y="3730800"/>
            <a:ext cx="19260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3"/>
          <p:cNvSpPr txBox="1"/>
          <p:nvPr>
            <p:ph type="title"/>
          </p:nvPr>
        </p:nvSpPr>
        <p:spPr>
          <a:xfrm>
            <a:off x="1703775" y="540000"/>
            <a:ext cx="5736300" cy="13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56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" name="Google Shape;14;p56"/>
          <p:cNvSpPr txBox="1"/>
          <p:nvPr>
            <p:ph idx="1" type="body"/>
          </p:nvPr>
        </p:nvSpPr>
        <p:spPr>
          <a:xfrm>
            <a:off x="720000" y="1275100"/>
            <a:ext cx="7704000" cy="33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Char char="●"/>
              <a:defRPr sz="16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4"/>
          <p:cNvSpPr txBox="1"/>
          <p:nvPr>
            <p:ph type="title"/>
          </p:nvPr>
        </p:nvSpPr>
        <p:spPr>
          <a:xfrm>
            <a:off x="4572000" y="540000"/>
            <a:ext cx="3852000" cy="13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13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5"/>
          <p:cNvSpPr txBox="1"/>
          <p:nvPr>
            <p:ph type="title"/>
          </p:nvPr>
        </p:nvSpPr>
        <p:spPr>
          <a:xfrm>
            <a:off x="720000" y="1365300"/>
            <a:ext cx="3852000" cy="12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5" name="Google Shape;105;p75"/>
          <p:cNvSpPr txBox="1"/>
          <p:nvPr>
            <p:ph idx="1" type="subTitle"/>
          </p:nvPr>
        </p:nvSpPr>
        <p:spPr>
          <a:xfrm>
            <a:off x="720000" y="2571900"/>
            <a:ext cx="38520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CUSTOM_12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6"/>
          <p:cNvSpPr txBox="1"/>
          <p:nvPr>
            <p:ph type="title"/>
          </p:nvPr>
        </p:nvSpPr>
        <p:spPr>
          <a:xfrm>
            <a:off x="4572000" y="2046675"/>
            <a:ext cx="38520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8" name="Google Shape;108;p76"/>
          <p:cNvSpPr txBox="1"/>
          <p:nvPr>
            <p:ph idx="1" type="subTitle"/>
          </p:nvPr>
        </p:nvSpPr>
        <p:spPr>
          <a:xfrm>
            <a:off x="4956075" y="2571700"/>
            <a:ext cx="3468000" cy="8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76"/>
          <p:cNvSpPr txBox="1"/>
          <p:nvPr>
            <p:ph idx="2" type="title"/>
          </p:nvPr>
        </p:nvSpPr>
        <p:spPr>
          <a:xfrm>
            <a:off x="7290300" y="902650"/>
            <a:ext cx="11337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accen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7"/>
          <p:cNvSpPr txBox="1"/>
          <p:nvPr>
            <p:ph hasCustomPrompt="1" type="title"/>
          </p:nvPr>
        </p:nvSpPr>
        <p:spPr>
          <a:xfrm>
            <a:off x="1628775" y="1885800"/>
            <a:ext cx="5936400" cy="13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77"/>
          <p:cNvSpPr txBox="1"/>
          <p:nvPr>
            <p:ph idx="1" type="subTitle"/>
          </p:nvPr>
        </p:nvSpPr>
        <p:spPr>
          <a:xfrm>
            <a:off x="1628775" y="3203800"/>
            <a:ext cx="5936400" cy="6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4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8"/>
          <p:cNvSpPr txBox="1"/>
          <p:nvPr>
            <p:ph idx="1" type="subTitle"/>
          </p:nvPr>
        </p:nvSpPr>
        <p:spPr>
          <a:xfrm>
            <a:off x="720000" y="1474200"/>
            <a:ext cx="38520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78"/>
          <p:cNvSpPr txBox="1"/>
          <p:nvPr>
            <p:ph idx="2" type="subTitle"/>
          </p:nvPr>
        </p:nvSpPr>
        <p:spPr>
          <a:xfrm>
            <a:off x="720000" y="3505950"/>
            <a:ext cx="38520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78"/>
          <p:cNvSpPr txBox="1"/>
          <p:nvPr>
            <p:ph type="title"/>
          </p:nvPr>
        </p:nvSpPr>
        <p:spPr>
          <a:xfrm>
            <a:off x="720000" y="540000"/>
            <a:ext cx="38520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7" name="Google Shape;117;p78"/>
          <p:cNvSpPr txBox="1"/>
          <p:nvPr>
            <p:ph idx="3" type="title"/>
          </p:nvPr>
        </p:nvSpPr>
        <p:spPr>
          <a:xfrm>
            <a:off x="727200" y="2571750"/>
            <a:ext cx="38520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CUSTOM_2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9"/>
          <p:cNvSpPr txBox="1"/>
          <p:nvPr>
            <p:ph type="title"/>
          </p:nvPr>
        </p:nvSpPr>
        <p:spPr>
          <a:xfrm>
            <a:off x="720000" y="540000"/>
            <a:ext cx="3852000" cy="14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20" name="Google Shape;120;p79"/>
          <p:cNvSpPr txBox="1"/>
          <p:nvPr>
            <p:ph idx="1" type="subTitle"/>
          </p:nvPr>
        </p:nvSpPr>
        <p:spPr>
          <a:xfrm>
            <a:off x="6016798" y="539989"/>
            <a:ext cx="2407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79"/>
          <p:cNvSpPr txBox="1"/>
          <p:nvPr>
            <p:ph idx="2" type="subTitle"/>
          </p:nvPr>
        </p:nvSpPr>
        <p:spPr>
          <a:xfrm>
            <a:off x="6016800" y="1023273"/>
            <a:ext cx="2407200" cy="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79"/>
          <p:cNvSpPr txBox="1"/>
          <p:nvPr>
            <p:ph idx="3" type="subTitle"/>
          </p:nvPr>
        </p:nvSpPr>
        <p:spPr>
          <a:xfrm>
            <a:off x="6016798" y="1984339"/>
            <a:ext cx="2407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79"/>
          <p:cNvSpPr txBox="1"/>
          <p:nvPr>
            <p:ph idx="4" type="subTitle"/>
          </p:nvPr>
        </p:nvSpPr>
        <p:spPr>
          <a:xfrm>
            <a:off x="6016800" y="2467635"/>
            <a:ext cx="2407200" cy="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79"/>
          <p:cNvSpPr txBox="1"/>
          <p:nvPr>
            <p:ph idx="5" type="subTitle"/>
          </p:nvPr>
        </p:nvSpPr>
        <p:spPr>
          <a:xfrm>
            <a:off x="6016798" y="3428701"/>
            <a:ext cx="2407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79"/>
          <p:cNvSpPr txBox="1"/>
          <p:nvPr>
            <p:ph idx="6" type="subTitle"/>
          </p:nvPr>
        </p:nvSpPr>
        <p:spPr>
          <a:xfrm>
            <a:off x="6016800" y="3911998"/>
            <a:ext cx="2407200" cy="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15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0"/>
          <p:cNvSpPr txBox="1"/>
          <p:nvPr>
            <p:ph type="title"/>
          </p:nvPr>
        </p:nvSpPr>
        <p:spPr>
          <a:xfrm>
            <a:off x="4572000" y="540000"/>
            <a:ext cx="3852000" cy="12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8" name="Google Shape;128;p80"/>
          <p:cNvSpPr txBox="1"/>
          <p:nvPr>
            <p:ph idx="1" type="subTitle"/>
          </p:nvPr>
        </p:nvSpPr>
        <p:spPr>
          <a:xfrm>
            <a:off x="4572000" y="1746600"/>
            <a:ext cx="3852000" cy="1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" name="Google Shape;129;p80"/>
          <p:cNvSpPr txBox="1"/>
          <p:nvPr/>
        </p:nvSpPr>
        <p:spPr>
          <a:xfrm>
            <a:off x="4572000" y="3359500"/>
            <a:ext cx="38520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0" i="0" lang="en-GB" sz="1200" u="none" cap="none" strike="noStrike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GB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0" i="0" lang="en-GB" sz="1200" u="none" cap="none" strike="noStrike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-GB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0" i="0" lang="en-GB" sz="1200" u="none" cap="none" strike="noStrike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-GB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130" name="Google Shape;130;p80"/>
          <p:cNvSpPr txBox="1"/>
          <p:nvPr>
            <p:ph idx="2" type="subTitle"/>
          </p:nvPr>
        </p:nvSpPr>
        <p:spPr>
          <a:xfrm>
            <a:off x="4572000" y="4108300"/>
            <a:ext cx="38520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3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/>
          <p:nvPr>
            <p:ph type="title"/>
          </p:nvPr>
        </p:nvSpPr>
        <p:spPr>
          <a:xfrm>
            <a:off x="4572000" y="1405350"/>
            <a:ext cx="3852000" cy="11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" name="Google Shape;17;p57"/>
          <p:cNvSpPr txBox="1"/>
          <p:nvPr>
            <p:ph idx="1" type="subTitle"/>
          </p:nvPr>
        </p:nvSpPr>
        <p:spPr>
          <a:xfrm>
            <a:off x="4572000" y="2571750"/>
            <a:ext cx="3852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>
  <p:cSld name="CUSTOM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8"/>
          <p:cNvSpPr txBox="1"/>
          <p:nvPr>
            <p:ph type="title"/>
          </p:nvPr>
        </p:nvSpPr>
        <p:spPr>
          <a:xfrm>
            <a:off x="720000" y="540000"/>
            <a:ext cx="5778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" name="Google Shape;20;p58"/>
          <p:cNvSpPr txBox="1"/>
          <p:nvPr>
            <p:ph idx="2" type="title"/>
          </p:nvPr>
        </p:nvSpPr>
        <p:spPr>
          <a:xfrm>
            <a:off x="720000" y="1922875"/>
            <a:ext cx="73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58"/>
          <p:cNvSpPr txBox="1"/>
          <p:nvPr>
            <p:ph idx="1" type="subTitle"/>
          </p:nvPr>
        </p:nvSpPr>
        <p:spPr>
          <a:xfrm>
            <a:off x="1380000" y="2055775"/>
            <a:ext cx="23796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8"/>
          <p:cNvSpPr txBox="1"/>
          <p:nvPr>
            <p:ph idx="3" type="subTitle"/>
          </p:nvPr>
        </p:nvSpPr>
        <p:spPr>
          <a:xfrm>
            <a:off x="1380000" y="2362650"/>
            <a:ext cx="27336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8"/>
          <p:cNvSpPr txBox="1"/>
          <p:nvPr>
            <p:ph idx="4" type="title"/>
          </p:nvPr>
        </p:nvSpPr>
        <p:spPr>
          <a:xfrm>
            <a:off x="720000" y="3426453"/>
            <a:ext cx="73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58"/>
          <p:cNvSpPr txBox="1"/>
          <p:nvPr>
            <p:ph idx="5" type="subTitle"/>
          </p:nvPr>
        </p:nvSpPr>
        <p:spPr>
          <a:xfrm>
            <a:off x="1380000" y="3521250"/>
            <a:ext cx="23796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8"/>
          <p:cNvSpPr txBox="1"/>
          <p:nvPr>
            <p:ph idx="6" type="subTitle"/>
          </p:nvPr>
        </p:nvSpPr>
        <p:spPr>
          <a:xfrm>
            <a:off x="1380000" y="3765000"/>
            <a:ext cx="27336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8"/>
          <p:cNvSpPr txBox="1"/>
          <p:nvPr>
            <p:ph idx="7" type="title"/>
          </p:nvPr>
        </p:nvSpPr>
        <p:spPr>
          <a:xfrm>
            <a:off x="5030400" y="1922875"/>
            <a:ext cx="73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58"/>
          <p:cNvSpPr txBox="1"/>
          <p:nvPr>
            <p:ph idx="8" type="subTitle"/>
          </p:nvPr>
        </p:nvSpPr>
        <p:spPr>
          <a:xfrm>
            <a:off x="5690400" y="2055775"/>
            <a:ext cx="23796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8"/>
          <p:cNvSpPr txBox="1"/>
          <p:nvPr>
            <p:ph idx="9" type="subTitle"/>
          </p:nvPr>
        </p:nvSpPr>
        <p:spPr>
          <a:xfrm>
            <a:off x="5690400" y="2362650"/>
            <a:ext cx="27336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8"/>
          <p:cNvSpPr txBox="1"/>
          <p:nvPr>
            <p:ph idx="13" type="title"/>
          </p:nvPr>
        </p:nvSpPr>
        <p:spPr>
          <a:xfrm>
            <a:off x="5030400" y="3426450"/>
            <a:ext cx="73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" name="Google Shape;30;p58"/>
          <p:cNvSpPr txBox="1"/>
          <p:nvPr>
            <p:ph idx="14" type="subTitle"/>
          </p:nvPr>
        </p:nvSpPr>
        <p:spPr>
          <a:xfrm>
            <a:off x="5690400" y="3521250"/>
            <a:ext cx="23796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8"/>
          <p:cNvSpPr txBox="1"/>
          <p:nvPr>
            <p:ph idx="15" type="subTitle"/>
          </p:nvPr>
        </p:nvSpPr>
        <p:spPr>
          <a:xfrm>
            <a:off x="5690400" y="3765000"/>
            <a:ext cx="27336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9"/>
          <p:cNvSpPr txBox="1"/>
          <p:nvPr>
            <p:ph type="title"/>
          </p:nvPr>
        </p:nvSpPr>
        <p:spPr>
          <a:xfrm>
            <a:off x="2646000" y="2571750"/>
            <a:ext cx="5778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4" name="Google Shape;34;p59"/>
          <p:cNvSpPr txBox="1"/>
          <p:nvPr>
            <p:ph idx="1" type="subTitle"/>
          </p:nvPr>
        </p:nvSpPr>
        <p:spPr>
          <a:xfrm>
            <a:off x="2646000" y="1039425"/>
            <a:ext cx="5778000" cy="153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0"/>
          <p:cNvSpPr txBox="1"/>
          <p:nvPr>
            <p:ph type="title"/>
          </p:nvPr>
        </p:nvSpPr>
        <p:spPr>
          <a:xfrm>
            <a:off x="720000" y="2046675"/>
            <a:ext cx="38520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" name="Google Shape;37;p60"/>
          <p:cNvSpPr txBox="1"/>
          <p:nvPr>
            <p:ph idx="1" type="subTitle"/>
          </p:nvPr>
        </p:nvSpPr>
        <p:spPr>
          <a:xfrm>
            <a:off x="720000" y="2571700"/>
            <a:ext cx="3468000" cy="8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0"/>
          <p:cNvSpPr txBox="1"/>
          <p:nvPr>
            <p:ph idx="2" type="title"/>
          </p:nvPr>
        </p:nvSpPr>
        <p:spPr>
          <a:xfrm>
            <a:off x="720000" y="945525"/>
            <a:ext cx="11337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4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1"/>
          <p:cNvSpPr txBox="1"/>
          <p:nvPr>
            <p:ph type="title"/>
          </p:nvPr>
        </p:nvSpPr>
        <p:spPr>
          <a:xfrm>
            <a:off x="720000" y="540000"/>
            <a:ext cx="3852000" cy="1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1" name="Google Shape;41;p61"/>
          <p:cNvSpPr txBox="1"/>
          <p:nvPr>
            <p:ph idx="1" type="subTitle"/>
          </p:nvPr>
        </p:nvSpPr>
        <p:spPr>
          <a:xfrm>
            <a:off x="720000" y="1896675"/>
            <a:ext cx="3852000" cy="27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2"/>
          <p:cNvSpPr txBox="1"/>
          <p:nvPr>
            <p:ph type="title"/>
          </p:nvPr>
        </p:nvSpPr>
        <p:spPr>
          <a:xfrm>
            <a:off x="720000" y="540000"/>
            <a:ext cx="5778000" cy="1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4" name="Google Shape;44;p62"/>
          <p:cNvSpPr txBox="1"/>
          <p:nvPr>
            <p:ph idx="1" type="subTitle"/>
          </p:nvPr>
        </p:nvSpPr>
        <p:spPr>
          <a:xfrm>
            <a:off x="720000" y="2571750"/>
            <a:ext cx="3591600" cy="16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2"/>
          <p:cNvSpPr txBox="1"/>
          <p:nvPr>
            <p:ph idx="2" type="subTitle"/>
          </p:nvPr>
        </p:nvSpPr>
        <p:spPr>
          <a:xfrm>
            <a:off x="4572000" y="2571750"/>
            <a:ext cx="3591600" cy="16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2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3"/>
          <p:cNvSpPr txBox="1"/>
          <p:nvPr>
            <p:ph type="title"/>
          </p:nvPr>
        </p:nvSpPr>
        <p:spPr>
          <a:xfrm>
            <a:off x="720000" y="540000"/>
            <a:ext cx="3852000" cy="14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8" name="Google Shape;48;p63"/>
          <p:cNvSpPr txBox="1"/>
          <p:nvPr>
            <p:ph idx="1" type="subTitle"/>
          </p:nvPr>
        </p:nvSpPr>
        <p:spPr>
          <a:xfrm>
            <a:off x="719998" y="3013139"/>
            <a:ext cx="2407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3"/>
          <p:cNvSpPr txBox="1"/>
          <p:nvPr>
            <p:ph idx="2" type="subTitle"/>
          </p:nvPr>
        </p:nvSpPr>
        <p:spPr>
          <a:xfrm>
            <a:off x="720000" y="3496415"/>
            <a:ext cx="24072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3"/>
          <p:cNvSpPr txBox="1"/>
          <p:nvPr>
            <p:ph idx="3" type="subTitle"/>
          </p:nvPr>
        </p:nvSpPr>
        <p:spPr>
          <a:xfrm>
            <a:off x="3368398" y="3013126"/>
            <a:ext cx="2407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3"/>
          <p:cNvSpPr txBox="1"/>
          <p:nvPr>
            <p:ph idx="4" type="subTitle"/>
          </p:nvPr>
        </p:nvSpPr>
        <p:spPr>
          <a:xfrm>
            <a:off x="3368400" y="3496415"/>
            <a:ext cx="24072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3"/>
          <p:cNvSpPr txBox="1"/>
          <p:nvPr>
            <p:ph idx="5" type="subTitle"/>
          </p:nvPr>
        </p:nvSpPr>
        <p:spPr>
          <a:xfrm>
            <a:off x="6016798" y="3013126"/>
            <a:ext cx="2407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3"/>
          <p:cNvSpPr txBox="1"/>
          <p:nvPr>
            <p:ph idx="6" type="subTitle"/>
          </p:nvPr>
        </p:nvSpPr>
        <p:spPr>
          <a:xfrm>
            <a:off x="6016800" y="3496415"/>
            <a:ext cx="24072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b="0" i="0" sz="30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b="0" i="0" sz="3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b="0" i="0" sz="3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b="0" i="0" sz="3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b="0" i="0" sz="3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b="0" i="0" sz="3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b="0" i="0" sz="3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b="0" i="0" sz="3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fair Display"/>
              <a:buNone/>
              <a:defRPr b="0" i="0" sz="36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54"/>
          <p:cNvSpPr txBox="1"/>
          <p:nvPr>
            <p:ph idx="1" type="body"/>
          </p:nvPr>
        </p:nvSpPr>
        <p:spPr>
          <a:xfrm>
            <a:off x="720000" y="124745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b="0" i="0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b="0" i="0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"/>
          <p:cNvSpPr/>
          <p:nvPr/>
        </p:nvSpPr>
        <p:spPr>
          <a:xfrm>
            <a:off x="741713" y="107325"/>
            <a:ext cx="3188400" cy="4623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"/>
          <p:cNvSpPr/>
          <p:nvPr/>
        </p:nvSpPr>
        <p:spPr>
          <a:xfrm>
            <a:off x="741725" y="2446700"/>
            <a:ext cx="3188400" cy="2328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750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"/>
          <p:cNvSpPr/>
          <p:nvPr/>
        </p:nvSpPr>
        <p:spPr>
          <a:xfrm>
            <a:off x="4352925" y="1557350"/>
            <a:ext cx="3852000" cy="3906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"/>
          <p:cNvSpPr txBox="1"/>
          <p:nvPr>
            <p:ph type="ctrTitle"/>
          </p:nvPr>
        </p:nvSpPr>
        <p:spPr>
          <a:xfrm>
            <a:off x="1381025" y="2502550"/>
            <a:ext cx="7449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5300"/>
              <a:t>Luxury Beauty</a:t>
            </a:r>
            <a:endParaRPr sz="5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5300"/>
              <a:t>Products Sentiment Analysis</a:t>
            </a:r>
            <a:endParaRPr sz="5300">
              <a:solidFill>
                <a:schemeClr val="accent2"/>
              </a:solidFill>
            </a:endParaRPr>
          </a:p>
        </p:txBody>
      </p:sp>
      <p:sp>
        <p:nvSpPr>
          <p:cNvPr id="140" name="Google Shape;140;p1"/>
          <p:cNvSpPr txBox="1"/>
          <p:nvPr>
            <p:ph idx="1" type="subTitle"/>
          </p:nvPr>
        </p:nvSpPr>
        <p:spPr>
          <a:xfrm>
            <a:off x="4352925" y="2703025"/>
            <a:ext cx="38028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Data Science for Product Managers,Spring 2021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Ajay Valecha, Akshay Oza, Anmol Kapoor</a:t>
            </a:r>
            <a:endParaRPr/>
          </a:p>
        </p:txBody>
      </p:sp>
      <p:cxnSp>
        <p:nvCxnSpPr>
          <p:cNvPr id="141" name="Google Shape;141;p1"/>
          <p:cNvCxnSpPr/>
          <p:nvPr/>
        </p:nvCxnSpPr>
        <p:spPr>
          <a:xfrm rot="10800000">
            <a:off x="4353000" y="2703025"/>
            <a:ext cx="14763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gc85a526bd6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6113" y="156325"/>
            <a:ext cx="3455300" cy="230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gc85a526bd6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7350" y="156325"/>
            <a:ext cx="3455287" cy="230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gc85a526bd6_0_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5450" y="2577199"/>
            <a:ext cx="3670800" cy="244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gc85a526bd6_0_21"/>
          <p:cNvSpPr/>
          <p:nvPr/>
        </p:nvSpPr>
        <p:spPr>
          <a:xfrm>
            <a:off x="193975" y="156325"/>
            <a:ext cx="1426200" cy="50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gc85a526bd6_0_21"/>
          <p:cNvSpPr txBox="1"/>
          <p:nvPr>
            <p:ph type="title"/>
          </p:nvPr>
        </p:nvSpPr>
        <p:spPr>
          <a:xfrm>
            <a:off x="193975" y="60875"/>
            <a:ext cx="11871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EDA 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c8a15c6a2e_0_43"/>
          <p:cNvSpPr/>
          <p:nvPr/>
        </p:nvSpPr>
        <p:spPr>
          <a:xfrm>
            <a:off x="193975" y="156325"/>
            <a:ext cx="1426200" cy="16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c8a15c6a2e_0_43"/>
          <p:cNvSpPr txBox="1"/>
          <p:nvPr>
            <p:ph type="title"/>
          </p:nvPr>
        </p:nvSpPr>
        <p:spPr>
          <a:xfrm>
            <a:off x="149125" y="156325"/>
            <a:ext cx="15159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EDA II- Scatter Plots </a:t>
            </a:r>
            <a:endParaRPr/>
          </a:p>
        </p:txBody>
      </p:sp>
      <p:pic>
        <p:nvPicPr>
          <p:cNvPr id="251" name="Google Shape;251;gc8a15c6a2e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850" y="265050"/>
            <a:ext cx="2880300" cy="208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gc8a15c6a2e_0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7300" y="2619472"/>
            <a:ext cx="3043174" cy="2088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gc8a15c6a2e_0_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39950" y="2619478"/>
            <a:ext cx="2946925" cy="2088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c8a15c6a2e_0_126"/>
          <p:cNvSpPr/>
          <p:nvPr/>
        </p:nvSpPr>
        <p:spPr>
          <a:xfrm>
            <a:off x="193975" y="156325"/>
            <a:ext cx="1426200" cy="16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c8a15c6a2e_0_126"/>
          <p:cNvSpPr txBox="1"/>
          <p:nvPr>
            <p:ph type="title"/>
          </p:nvPr>
        </p:nvSpPr>
        <p:spPr>
          <a:xfrm>
            <a:off x="149125" y="156325"/>
            <a:ext cx="15159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EDA II- Scatter Plots </a:t>
            </a:r>
            <a:endParaRPr/>
          </a:p>
        </p:txBody>
      </p:sp>
      <p:pic>
        <p:nvPicPr>
          <p:cNvPr id="260" name="Google Shape;260;gc8a15c6a2e_0_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375" y="254200"/>
            <a:ext cx="2946933" cy="208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gc8a15c6a2e_0_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5279" y="2619500"/>
            <a:ext cx="3043171" cy="208802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c8a15c6a2e_0_126"/>
          <p:cNvSpPr txBox="1"/>
          <p:nvPr/>
        </p:nvSpPr>
        <p:spPr>
          <a:xfrm>
            <a:off x="1174425" y="2968650"/>
            <a:ext cx="287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Non Linear Relationship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c85a526bd6_0_26"/>
          <p:cNvSpPr/>
          <p:nvPr/>
        </p:nvSpPr>
        <p:spPr>
          <a:xfrm>
            <a:off x="157274" y="755175"/>
            <a:ext cx="6340800" cy="3456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342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c85a526bd6_0_26"/>
          <p:cNvSpPr/>
          <p:nvPr/>
        </p:nvSpPr>
        <p:spPr>
          <a:xfrm>
            <a:off x="364875" y="945525"/>
            <a:ext cx="5925600" cy="307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c85a526bd6_0_26"/>
          <p:cNvSpPr txBox="1"/>
          <p:nvPr>
            <p:ph idx="2" type="title"/>
          </p:nvPr>
        </p:nvSpPr>
        <p:spPr>
          <a:xfrm>
            <a:off x="720000" y="945525"/>
            <a:ext cx="11337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270" name="Google Shape;270;gc85a526bd6_0_26"/>
          <p:cNvSpPr txBox="1"/>
          <p:nvPr>
            <p:ph type="title"/>
          </p:nvPr>
        </p:nvSpPr>
        <p:spPr>
          <a:xfrm>
            <a:off x="720000" y="2372900"/>
            <a:ext cx="43365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Unsupervised Sentiment Analysis</a:t>
            </a:r>
            <a:endParaRPr/>
          </a:p>
        </p:txBody>
      </p:sp>
      <p:cxnSp>
        <p:nvCxnSpPr>
          <p:cNvPr id="271" name="Google Shape;271;gc85a526bd6_0_26"/>
          <p:cNvCxnSpPr/>
          <p:nvPr/>
        </p:nvCxnSpPr>
        <p:spPr>
          <a:xfrm>
            <a:off x="825100" y="1896675"/>
            <a:ext cx="739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9"/>
          <p:cNvSpPr/>
          <p:nvPr/>
        </p:nvSpPr>
        <p:spPr>
          <a:xfrm>
            <a:off x="610950" y="221625"/>
            <a:ext cx="3412500" cy="87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9"/>
          <p:cNvSpPr txBox="1"/>
          <p:nvPr>
            <p:ph type="title"/>
          </p:nvPr>
        </p:nvSpPr>
        <p:spPr>
          <a:xfrm>
            <a:off x="871925" y="294375"/>
            <a:ext cx="3684300" cy="9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3 Products</a:t>
            </a:r>
            <a:endParaRPr/>
          </a:p>
        </p:txBody>
      </p:sp>
      <p:sp>
        <p:nvSpPr>
          <p:cNvPr id="278" name="Google Shape;278;p9"/>
          <p:cNvSpPr txBox="1"/>
          <p:nvPr>
            <p:ph idx="3" type="subTitle"/>
          </p:nvPr>
        </p:nvSpPr>
        <p:spPr>
          <a:xfrm>
            <a:off x="6369673" y="1827876"/>
            <a:ext cx="2407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Mario Badescu Facial Spray</a:t>
            </a:r>
            <a:endParaRPr/>
          </a:p>
        </p:txBody>
      </p:sp>
      <p:sp>
        <p:nvSpPr>
          <p:cNvPr id="279" name="Google Shape;279;p9"/>
          <p:cNvSpPr txBox="1"/>
          <p:nvPr>
            <p:ph idx="1" type="subTitle"/>
          </p:nvPr>
        </p:nvSpPr>
        <p:spPr>
          <a:xfrm>
            <a:off x="730873" y="1827864"/>
            <a:ext cx="2407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O.P.I Nail Lacquer </a:t>
            </a:r>
            <a:endParaRPr/>
          </a:p>
        </p:txBody>
      </p:sp>
      <p:sp>
        <p:nvSpPr>
          <p:cNvPr id="280" name="Google Shape;280;p9"/>
          <p:cNvSpPr txBox="1"/>
          <p:nvPr>
            <p:ph idx="2" type="subTitle"/>
          </p:nvPr>
        </p:nvSpPr>
        <p:spPr>
          <a:xfrm>
            <a:off x="730875" y="2495990"/>
            <a:ext cx="24072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3000+ Reviews</a:t>
            </a:r>
            <a:endParaRPr/>
          </a:p>
        </p:txBody>
      </p:sp>
      <p:sp>
        <p:nvSpPr>
          <p:cNvPr id="281" name="Google Shape;281;p9"/>
          <p:cNvSpPr txBox="1"/>
          <p:nvPr>
            <p:ph idx="4" type="subTitle"/>
          </p:nvPr>
        </p:nvSpPr>
        <p:spPr>
          <a:xfrm>
            <a:off x="6369675" y="2427515"/>
            <a:ext cx="24072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6100+ Reviews</a:t>
            </a:r>
            <a:endParaRPr/>
          </a:p>
        </p:txBody>
      </p:sp>
      <p:sp>
        <p:nvSpPr>
          <p:cNvPr id="282" name="Google Shape;282;p9"/>
          <p:cNvSpPr txBox="1"/>
          <p:nvPr>
            <p:ph idx="5" type="subTitle"/>
          </p:nvPr>
        </p:nvSpPr>
        <p:spPr>
          <a:xfrm>
            <a:off x="3526598" y="1827876"/>
            <a:ext cx="2407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TOPPIK Hair Building Fiber</a:t>
            </a:r>
            <a:endParaRPr/>
          </a:p>
        </p:txBody>
      </p:sp>
      <p:sp>
        <p:nvSpPr>
          <p:cNvPr id="283" name="Google Shape;283;p9"/>
          <p:cNvSpPr txBox="1"/>
          <p:nvPr>
            <p:ph idx="6" type="subTitle"/>
          </p:nvPr>
        </p:nvSpPr>
        <p:spPr>
          <a:xfrm>
            <a:off x="3526600" y="2495990"/>
            <a:ext cx="24072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11000+ Reviews</a:t>
            </a:r>
            <a:endParaRPr/>
          </a:p>
        </p:txBody>
      </p:sp>
      <p:cxnSp>
        <p:nvCxnSpPr>
          <p:cNvPr id="284" name="Google Shape;284;p9"/>
          <p:cNvCxnSpPr/>
          <p:nvPr/>
        </p:nvCxnSpPr>
        <p:spPr>
          <a:xfrm>
            <a:off x="825275" y="2495989"/>
            <a:ext cx="600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5" name="Google Shape;285;p9"/>
          <p:cNvCxnSpPr/>
          <p:nvPr/>
        </p:nvCxnSpPr>
        <p:spPr>
          <a:xfrm>
            <a:off x="6470450" y="2427514"/>
            <a:ext cx="600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6" name="Google Shape;286;p9"/>
          <p:cNvCxnSpPr/>
          <p:nvPr/>
        </p:nvCxnSpPr>
        <p:spPr>
          <a:xfrm>
            <a:off x="3633750" y="2495989"/>
            <a:ext cx="600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87" name="Google Shape;28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75" y="3018325"/>
            <a:ext cx="1846301" cy="184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5400" y="2949850"/>
            <a:ext cx="1846300" cy="184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32675" y="3018325"/>
            <a:ext cx="1846301" cy="184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9"/>
          <p:cNvSpPr/>
          <p:nvPr/>
        </p:nvSpPr>
        <p:spPr>
          <a:xfrm>
            <a:off x="460300" y="340925"/>
            <a:ext cx="36174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9"/>
          <p:cNvSpPr txBox="1"/>
          <p:nvPr>
            <p:ph type="title"/>
          </p:nvPr>
        </p:nvSpPr>
        <p:spPr>
          <a:xfrm>
            <a:off x="1174625" y="340925"/>
            <a:ext cx="3617400" cy="7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3 Models</a:t>
            </a:r>
            <a:endParaRPr/>
          </a:p>
        </p:txBody>
      </p:sp>
      <p:sp>
        <p:nvSpPr>
          <p:cNvPr id="296" name="Google Shape;296;p19"/>
          <p:cNvSpPr txBox="1"/>
          <p:nvPr>
            <p:ph idx="4294967295" type="title"/>
          </p:nvPr>
        </p:nvSpPr>
        <p:spPr>
          <a:xfrm>
            <a:off x="1174613" y="1414800"/>
            <a:ext cx="54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1</a:t>
            </a:r>
            <a:endParaRPr/>
          </a:p>
        </p:txBody>
      </p:sp>
      <p:sp>
        <p:nvSpPr>
          <p:cNvPr id="297" name="Google Shape;297;p19"/>
          <p:cNvSpPr txBox="1"/>
          <p:nvPr>
            <p:ph idx="4294967295" type="subTitle"/>
          </p:nvPr>
        </p:nvSpPr>
        <p:spPr>
          <a:xfrm>
            <a:off x="1935440" y="1385000"/>
            <a:ext cx="4926300" cy="49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</a:pPr>
            <a:r>
              <a:rPr lang="en-GB" sz="2000"/>
              <a:t>VADER from NLTK</a:t>
            </a:r>
            <a:endParaRPr i="0" sz="2000" u="none" cap="none" strike="noStrike">
              <a:solidFill>
                <a:schemeClr val="dk1"/>
              </a:solidFill>
            </a:endParaRPr>
          </a:p>
        </p:txBody>
      </p:sp>
      <p:sp>
        <p:nvSpPr>
          <p:cNvPr id="298" name="Google Shape;298;p19"/>
          <p:cNvSpPr txBox="1"/>
          <p:nvPr>
            <p:ph idx="4294967295" type="title"/>
          </p:nvPr>
        </p:nvSpPr>
        <p:spPr>
          <a:xfrm>
            <a:off x="1174613" y="2429938"/>
            <a:ext cx="54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2</a:t>
            </a:r>
            <a:endParaRPr/>
          </a:p>
        </p:txBody>
      </p:sp>
      <p:sp>
        <p:nvSpPr>
          <p:cNvPr id="299" name="Google Shape;299;p19"/>
          <p:cNvSpPr txBox="1"/>
          <p:nvPr>
            <p:ph idx="4294967295" type="subTitle"/>
          </p:nvPr>
        </p:nvSpPr>
        <p:spPr>
          <a:xfrm>
            <a:off x="1935441" y="2471100"/>
            <a:ext cx="4697700" cy="49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</a:pPr>
            <a:r>
              <a:rPr lang="en-GB" sz="2000"/>
              <a:t>K-Means Clustering with Word2Vec Model</a:t>
            </a:r>
            <a:endParaRPr i="0" sz="2000" u="none" cap="none" strike="noStrike">
              <a:solidFill>
                <a:schemeClr val="dk1"/>
              </a:solidFill>
            </a:endParaRPr>
          </a:p>
        </p:txBody>
      </p:sp>
      <p:sp>
        <p:nvSpPr>
          <p:cNvPr id="300" name="Google Shape;300;p19"/>
          <p:cNvSpPr txBox="1"/>
          <p:nvPr>
            <p:ph idx="4294967295" type="title"/>
          </p:nvPr>
        </p:nvSpPr>
        <p:spPr>
          <a:xfrm>
            <a:off x="1174600" y="3446400"/>
            <a:ext cx="54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3</a:t>
            </a:r>
            <a:endParaRPr/>
          </a:p>
        </p:txBody>
      </p:sp>
      <p:sp>
        <p:nvSpPr>
          <p:cNvPr id="301" name="Google Shape;301;p19"/>
          <p:cNvSpPr txBox="1"/>
          <p:nvPr>
            <p:ph idx="4294967295" type="subTitle"/>
          </p:nvPr>
        </p:nvSpPr>
        <p:spPr>
          <a:xfrm>
            <a:off x="1907712" y="3557200"/>
            <a:ext cx="5328600" cy="49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</a:pPr>
            <a:r>
              <a:rPr lang="en-GB" sz="2000"/>
              <a:t>K-Means Clustering with Self Organizing Maps (Neural Networks)</a:t>
            </a:r>
            <a:endParaRPr i="0" sz="20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c85a526bd6_0_56"/>
          <p:cNvSpPr/>
          <p:nvPr/>
        </p:nvSpPr>
        <p:spPr>
          <a:xfrm>
            <a:off x="938750" y="540000"/>
            <a:ext cx="72495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c85a526bd6_0_56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Text Preparation for Modeling</a:t>
            </a:r>
            <a:endParaRPr/>
          </a:p>
        </p:txBody>
      </p:sp>
      <p:sp>
        <p:nvSpPr>
          <p:cNvPr id="308" name="Google Shape;308;gc85a526bd6_0_56"/>
          <p:cNvSpPr txBox="1"/>
          <p:nvPr>
            <p:ph idx="1" type="body"/>
          </p:nvPr>
        </p:nvSpPr>
        <p:spPr>
          <a:xfrm>
            <a:off x="720000" y="1459925"/>
            <a:ext cx="7704000" cy="28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Remove all </a:t>
            </a:r>
            <a:r>
              <a:rPr lang="en-GB" sz="1800"/>
              <a:t>stop words</a:t>
            </a:r>
            <a:r>
              <a:rPr lang="en-GB" sz="1800"/>
              <a:t> specific to the product which are very frequent or dominantly appear in the product description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Tokenizer emphasized Nouns, Adjectives and Verbs</a:t>
            </a:r>
            <a:endParaRPr sz="18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For example :</a:t>
            </a:r>
            <a:endParaRPr sz="18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For Mario Badescu Facial Spray we removed words like </a:t>
            </a:r>
            <a:r>
              <a:rPr b="1" i="1" lang="en-GB" sz="1800"/>
              <a:t>“mario”, “badescu”, “facial”, “spray”, “mist”, “liquid”, ”skin”, “product”,”products”</a:t>
            </a:r>
            <a:endParaRPr b="1" i="1"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c88e7da439_0_16"/>
          <p:cNvSpPr/>
          <p:nvPr/>
        </p:nvSpPr>
        <p:spPr>
          <a:xfrm>
            <a:off x="1678200" y="192675"/>
            <a:ext cx="57816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c88e7da439_0_16"/>
          <p:cNvSpPr txBox="1"/>
          <p:nvPr>
            <p:ph type="title"/>
          </p:nvPr>
        </p:nvSpPr>
        <p:spPr>
          <a:xfrm>
            <a:off x="720000" y="192675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Words</a:t>
            </a:r>
            <a:endParaRPr/>
          </a:p>
        </p:txBody>
      </p:sp>
      <p:pic>
        <p:nvPicPr>
          <p:cNvPr id="315" name="Google Shape;315;gc88e7da439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8850" y="1412550"/>
            <a:ext cx="2314275" cy="2318399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gc88e7da439_0_16"/>
          <p:cNvSpPr txBox="1"/>
          <p:nvPr/>
        </p:nvSpPr>
        <p:spPr>
          <a:xfrm>
            <a:off x="6176550" y="3925600"/>
            <a:ext cx="219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Product 3: Mario Badescu Facial Spray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7" name="Google Shape;317;gc88e7da439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200" y="1412536"/>
            <a:ext cx="2314275" cy="231841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gc88e7da439_0_16"/>
          <p:cNvSpPr txBox="1"/>
          <p:nvPr/>
        </p:nvSpPr>
        <p:spPr>
          <a:xfrm>
            <a:off x="572038" y="3871850"/>
            <a:ext cx="219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Product 1: O.P.I Nail Lacquer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9" name="Google Shape;319;gc88e7da439_0_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15525" y="1412522"/>
            <a:ext cx="2314275" cy="2318427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gc88e7da439_0_16"/>
          <p:cNvSpPr txBox="1"/>
          <p:nvPr/>
        </p:nvSpPr>
        <p:spPr>
          <a:xfrm>
            <a:off x="3374288" y="3871850"/>
            <a:ext cx="219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Product 2: TOPPIK Hair Building Fiber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c85a526bd6_0_37"/>
          <p:cNvSpPr/>
          <p:nvPr/>
        </p:nvSpPr>
        <p:spPr>
          <a:xfrm>
            <a:off x="1439625" y="120125"/>
            <a:ext cx="63873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gc85a526bd6_0_37"/>
          <p:cNvSpPr txBox="1"/>
          <p:nvPr>
            <p:ph type="title"/>
          </p:nvPr>
        </p:nvSpPr>
        <p:spPr>
          <a:xfrm>
            <a:off x="664075" y="120125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VADER Sentiment Analysis</a:t>
            </a:r>
            <a:endParaRPr/>
          </a:p>
        </p:txBody>
      </p:sp>
      <p:sp>
        <p:nvSpPr>
          <p:cNvPr id="327" name="Google Shape;327;gc85a526bd6_0_37"/>
          <p:cNvSpPr txBox="1"/>
          <p:nvPr>
            <p:ph idx="1" type="body"/>
          </p:nvPr>
        </p:nvSpPr>
        <p:spPr>
          <a:xfrm>
            <a:off x="475225" y="888450"/>
            <a:ext cx="8386200" cy="41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VADER (Valence Aware Dictionary and sEntiment Reasoner) is a lexicon and rule-based sentiment analysis tool that is specifically attuned to sentiments expressed in social media. 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SentimentIntensityAnalyzer() is an object and polarity_scores is a method which will give us scores of the following categories: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·</a:t>
            </a:r>
            <a:r>
              <a:rPr lang="en-GB" sz="500"/>
              <a:t>       </a:t>
            </a:r>
            <a:r>
              <a:rPr lang="en-GB"/>
              <a:t>Positive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·</a:t>
            </a:r>
            <a:r>
              <a:rPr lang="en-GB" sz="500"/>
              <a:t>       </a:t>
            </a:r>
            <a:r>
              <a:rPr lang="en-GB"/>
              <a:t>Negative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·</a:t>
            </a:r>
            <a:r>
              <a:rPr lang="en-GB" sz="500"/>
              <a:t>       </a:t>
            </a:r>
            <a:r>
              <a:rPr lang="en-GB"/>
              <a:t>Neutral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·</a:t>
            </a:r>
            <a:r>
              <a:rPr lang="en-GB" sz="500"/>
              <a:t>       </a:t>
            </a:r>
            <a:r>
              <a:rPr lang="en-GB"/>
              <a:t>Compound 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compound score is the sum of positive, negative &amp; neutral scores which is then normalized between -1(most extreme negative) and +1 (most extreme positive).</a:t>
            </a:r>
            <a:endParaRPr/>
          </a:p>
          <a:p>
            <a:pPr indent="0" lvl="0" marL="0" marR="152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</a:t>
            </a:r>
            <a:r>
              <a:rPr lang="en-GB"/>
              <a:t>he more Compound score closer to +1, the higher the positivity of the text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marR="152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c88e7da439_0_7"/>
          <p:cNvSpPr txBox="1"/>
          <p:nvPr>
            <p:ph idx="1" type="body"/>
          </p:nvPr>
        </p:nvSpPr>
        <p:spPr>
          <a:xfrm>
            <a:off x="720000" y="1275100"/>
            <a:ext cx="7704000" cy="33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/>
              <a:t>Advantages</a:t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-GB" sz="1700"/>
              <a:t>It does not require any training data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-GB" sz="1700"/>
              <a:t>It can very well understand the sentiment of a text containing emoticons, slangs, conjunctions, capital words, punctuations and much more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-GB" sz="1700"/>
              <a:t>It works excellent on social media text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-GB" sz="1700"/>
              <a:t>VADER can work with multiple domains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c88e7da439_0_7"/>
          <p:cNvSpPr/>
          <p:nvPr/>
        </p:nvSpPr>
        <p:spPr>
          <a:xfrm>
            <a:off x="1439625" y="261625"/>
            <a:ext cx="63873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gc88e7da439_0_7"/>
          <p:cNvSpPr txBox="1"/>
          <p:nvPr>
            <p:ph type="title"/>
          </p:nvPr>
        </p:nvSpPr>
        <p:spPr>
          <a:xfrm>
            <a:off x="664075" y="261625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VADER Sentiment Analysis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/>
          <p:nvPr/>
        </p:nvSpPr>
        <p:spPr>
          <a:xfrm>
            <a:off x="177575" y="2576700"/>
            <a:ext cx="4394400" cy="1689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774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7"/>
          <p:cNvSpPr/>
          <p:nvPr/>
        </p:nvSpPr>
        <p:spPr>
          <a:xfrm>
            <a:off x="177600" y="549075"/>
            <a:ext cx="4394400" cy="1689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774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7"/>
          <p:cNvSpPr/>
          <p:nvPr/>
        </p:nvSpPr>
        <p:spPr>
          <a:xfrm>
            <a:off x="720000" y="944025"/>
            <a:ext cx="3394800" cy="530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7"/>
          <p:cNvSpPr/>
          <p:nvPr/>
        </p:nvSpPr>
        <p:spPr>
          <a:xfrm>
            <a:off x="861300" y="2819250"/>
            <a:ext cx="3394800" cy="530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7"/>
          <p:cNvSpPr txBox="1"/>
          <p:nvPr>
            <p:ph type="title"/>
          </p:nvPr>
        </p:nvSpPr>
        <p:spPr>
          <a:xfrm>
            <a:off x="380600" y="540000"/>
            <a:ext cx="41913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GB"/>
              <a:t>$126 Billion</a:t>
            </a:r>
            <a:endParaRPr/>
          </a:p>
        </p:txBody>
      </p:sp>
      <p:sp>
        <p:nvSpPr>
          <p:cNvPr id="151" name="Google Shape;151;p27"/>
          <p:cNvSpPr txBox="1"/>
          <p:nvPr>
            <p:ph idx="1" type="subTitle"/>
          </p:nvPr>
        </p:nvSpPr>
        <p:spPr>
          <a:xfrm>
            <a:off x="720000" y="1474200"/>
            <a:ext cx="38520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GB"/>
              <a:t>Global Luxury Beauty Products Market</a:t>
            </a:r>
            <a:endParaRPr/>
          </a:p>
        </p:txBody>
      </p:sp>
      <p:sp>
        <p:nvSpPr>
          <p:cNvPr id="152" name="Google Shape;152;p27"/>
          <p:cNvSpPr txBox="1"/>
          <p:nvPr>
            <p:ph idx="3" type="title"/>
          </p:nvPr>
        </p:nvSpPr>
        <p:spPr>
          <a:xfrm>
            <a:off x="184850" y="2571750"/>
            <a:ext cx="43944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GB"/>
              <a:t>$18.8 Billion</a:t>
            </a:r>
            <a:endParaRPr/>
          </a:p>
        </p:txBody>
      </p:sp>
      <p:sp>
        <p:nvSpPr>
          <p:cNvPr id="153" name="Google Shape;153;p27"/>
          <p:cNvSpPr txBox="1"/>
          <p:nvPr>
            <p:ph idx="2" type="subTitle"/>
          </p:nvPr>
        </p:nvSpPr>
        <p:spPr>
          <a:xfrm>
            <a:off x="720000" y="3505950"/>
            <a:ext cx="38520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GB"/>
              <a:t>United States Beauty Products Market</a:t>
            </a:r>
            <a:endParaRPr/>
          </a:p>
        </p:txBody>
      </p:sp>
      <p:sp>
        <p:nvSpPr>
          <p:cNvPr id="154" name="Google Shape;154;p27"/>
          <p:cNvSpPr/>
          <p:nvPr/>
        </p:nvSpPr>
        <p:spPr>
          <a:xfrm>
            <a:off x="4866175" y="-192875"/>
            <a:ext cx="4026600" cy="5336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774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163" y="0"/>
            <a:ext cx="3857626" cy="5143501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7740000" dist="95250">
              <a:srgbClr val="000000">
                <a:alpha val="21960"/>
              </a:srgbClr>
            </a:outerShdw>
          </a:effectLst>
        </p:spPr>
      </p:pic>
      <p:sp>
        <p:nvSpPr>
          <p:cNvPr id="156" name="Google Shape;156;p27"/>
          <p:cNvSpPr txBox="1"/>
          <p:nvPr/>
        </p:nvSpPr>
        <p:spPr>
          <a:xfrm>
            <a:off x="337100" y="4642075"/>
            <a:ext cx="225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Source: Statistica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gc88e7da439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6575" y="781350"/>
            <a:ext cx="5401175" cy="406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gc8a15c6a2e_2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3650" y="124100"/>
            <a:ext cx="575091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gc8a15c6a2e_2_4"/>
          <p:cNvSpPr/>
          <p:nvPr/>
        </p:nvSpPr>
        <p:spPr>
          <a:xfrm>
            <a:off x="6862725" y="849000"/>
            <a:ext cx="1867800" cy="34455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c85a526bd6_0_42"/>
          <p:cNvSpPr/>
          <p:nvPr/>
        </p:nvSpPr>
        <p:spPr>
          <a:xfrm>
            <a:off x="938750" y="540000"/>
            <a:ext cx="72495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c85a526bd6_0_42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 Means with Word2Vec Model</a:t>
            </a:r>
            <a:endParaRPr/>
          </a:p>
        </p:txBody>
      </p:sp>
      <p:sp>
        <p:nvSpPr>
          <p:cNvPr id="352" name="Google Shape;352;gc85a526bd6_0_42"/>
          <p:cNvSpPr txBox="1"/>
          <p:nvPr>
            <p:ph idx="1" type="body"/>
          </p:nvPr>
        </p:nvSpPr>
        <p:spPr>
          <a:xfrm>
            <a:off x="720000" y="1296825"/>
            <a:ext cx="4129800" cy="13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Word2Vec from gensim </a:t>
            </a:r>
            <a:endParaRPr b="1"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Uses a Neural Network model to learn association between words . Can either be trained from the data by creating a vocabulary or by using the pre-trained corpus</a:t>
            </a:r>
            <a:endParaRPr sz="18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53" name="Google Shape;353;gc85a526bd6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2750" y="1264031"/>
            <a:ext cx="4129800" cy="3542369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gc85a526bd6_0_42"/>
          <p:cNvSpPr txBox="1"/>
          <p:nvPr/>
        </p:nvSpPr>
        <p:spPr>
          <a:xfrm>
            <a:off x="5458850" y="4806400"/>
            <a:ext cx="32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Source: Towards Data Science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c8a15c6a2e_0_20"/>
          <p:cNvSpPr/>
          <p:nvPr/>
        </p:nvSpPr>
        <p:spPr>
          <a:xfrm>
            <a:off x="938750" y="540000"/>
            <a:ext cx="72495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gc8a15c6a2e_0_20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 Means with Word2Vec Model</a:t>
            </a:r>
            <a:endParaRPr/>
          </a:p>
        </p:txBody>
      </p:sp>
      <p:sp>
        <p:nvSpPr>
          <p:cNvPr id="361" name="Google Shape;361;gc8a15c6a2e_0_20"/>
          <p:cNvSpPr txBox="1"/>
          <p:nvPr>
            <p:ph idx="1" type="body"/>
          </p:nvPr>
        </p:nvSpPr>
        <p:spPr>
          <a:xfrm>
            <a:off x="720000" y="1296825"/>
            <a:ext cx="7704000" cy="13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Created a Word2Vec Model and Vocabulary for each product</a:t>
            </a:r>
            <a:endParaRPr sz="18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Using the Word2Vec Vectors created 2 clusters - one for positive and one for negative</a:t>
            </a:r>
            <a:endParaRPr sz="1800"/>
          </a:p>
        </p:txBody>
      </p:sp>
      <p:pic>
        <p:nvPicPr>
          <p:cNvPr id="362" name="Google Shape;362;gc8a15c6a2e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8251" y="2658750"/>
            <a:ext cx="2558275" cy="234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gc8a15c6a2e_0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8000" y="2658750"/>
            <a:ext cx="2812853" cy="234885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gc8a15c6a2e_0_20"/>
          <p:cNvSpPr/>
          <p:nvPr/>
        </p:nvSpPr>
        <p:spPr>
          <a:xfrm>
            <a:off x="1239650" y="2392325"/>
            <a:ext cx="2979600" cy="28383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c8a15c6a2e_0_20"/>
          <p:cNvSpPr/>
          <p:nvPr/>
        </p:nvSpPr>
        <p:spPr>
          <a:xfrm>
            <a:off x="4891250" y="2305200"/>
            <a:ext cx="2979600" cy="2838300"/>
          </a:xfrm>
          <a:prstGeom prst="ellipse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c8a15c6a2e_0_1"/>
          <p:cNvSpPr/>
          <p:nvPr/>
        </p:nvSpPr>
        <p:spPr>
          <a:xfrm>
            <a:off x="938750" y="540000"/>
            <a:ext cx="72495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gc8a15c6a2e_0_1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 Means with Word2Vec Model</a:t>
            </a:r>
            <a:endParaRPr/>
          </a:p>
        </p:txBody>
      </p:sp>
      <p:sp>
        <p:nvSpPr>
          <p:cNvPr id="372" name="Google Shape;372;gc8a15c6a2e_0_1"/>
          <p:cNvSpPr txBox="1"/>
          <p:nvPr>
            <p:ph idx="1" type="body"/>
          </p:nvPr>
        </p:nvSpPr>
        <p:spPr>
          <a:xfrm>
            <a:off x="720000" y="1296825"/>
            <a:ext cx="7704000" cy="28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Created a Sentiment Dictionary that maps the sentiment from clustering and closeness score (1/min[vector]) for each model</a:t>
            </a:r>
            <a:endParaRPr sz="18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Create a TF-IDF Vectorizer with a custom tokenizer and map the weights to the reviews. </a:t>
            </a:r>
            <a:endParaRPr sz="18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Each review than was converted into a vector of Sentiment Coefficients and TF-IDF Vectors </a:t>
            </a:r>
            <a:endParaRPr sz="1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c8a15c6a2e_0_8"/>
          <p:cNvSpPr/>
          <p:nvPr/>
        </p:nvSpPr>
        <p:spPr>
          <a:xfrm>
            <a:off x="938750" y="540000"/>
            <a:ext cx="72495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gc8a15c6a2e_0_8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 Means with Word2Vec Model</a:t>
            </a:r>
            <a:endParaRPr/>
          </a:p>
        </p:txBody>
      </p:sp>
      <p:sp>
        <p:nvSpPr>
          <p:cNvPr id="379" name="Google Shape;379;gc8a15c6a2e_0_8"/>
          <p:cNvSpPr txBox="1"/>
          <p:nvPr>
            <p:ph idx="1" type="body"/>
          </p:nvPr>
        </p:nvSpPr>
        <p:spPr>
          <a:xfrm>
            <a:off x="665625" y="1132350"/>
            <a:ext cx="7704000" cy="28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Dot Product of Sentiment Coefficients and TF-IDF Vectors</a:t>
            </a:r>
            <a:endParaRPr sz="18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If the dot product was positive the prediction was 1 (positive) or 0(negative)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For example:</a:t>
            </a:r>
            <a:endParaRPr sz="18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80" name="Google Shape;380;gc8a15c6a2e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25" y="3489350"/>
            <a:ext cx="8990551" cy="108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gc8a15c6a2e_0_8"/>
          <p:cNvSpPr/>
          <p:nvPr/>
        </p:nvSpPr>
        <p:spPr>
          <a:xfrm>
            <a:off x="184850" y="3523250"/>
            <a:ext cx="4262700" cy="9570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gc8a15c6a2e_0_8"/>
          <p:cNvSpPr/>
          <p:nvPr/>
        </p:nvSpPr>
        <p:spPr>
          <a:xfrm>
            <a:off x="6742175" y="3555200"/>
            <a:ext cx="2272500" cy="957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c8a15c6a2e_0_30"/>
          <p:cNvSpPr/>
          <p:nvPr/>
        </p:nvSpPr>
        <p:spPr>
          <a:xfrm>
            <a:off x="1678200" y="540000"/>
            <a:ext cx="57816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gc8a15c6a2e_0_30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 Means with SOM</a:t>
            </a:r>
            <a:endParaRPr/>
          </a:p>
        </p:txBody>
      </p:sp>
      <p:sp>
        <p:nvSpPr>
          <p:cNvPr id="389" name="Google Shape;389;gc8a15c6a2e_0_30"/>
          <p:cNvSpPr txBox="1"/>
          <p:nvPr>
            <p:ph idx="1" type="body"/>
          </p:nvPr>
        </p:nvSpPr>
        <p:spPr>
          <a:xfrm>
            <a:off x="720000" y="1296825"/>
            <a:ext cx="3673200" cy="28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Self Organizing Maps are Unsupervised Clustering Neural Network </a:t>
            </a:r>
            <a:r>
              <a:rPr lang="en-GB" sz="1800"/>
              <a:t>model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Process: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Initialize Weights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Random Data Point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Euclidean Distance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Update Weights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Repeat</a:t>
            </a:r>
            <a:endParaRPr sz="1800"/>
          </a:p>
        </p:txBody>
      </p:sp>
      <p:pic>
        <p:nvPicPr>
          <p:cNvPr id="390" name="Google Shape;390;gc8a15c6a2e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5173" y="1533250"/>
            <a:ext cx="3389125" cy="303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c8a15c6a2e_0_52"/>
          <p:cNvSpPr/>
          <p:nvPr/>
        </p:nvSpPr>
        <p:spPr>
          <a:xfrm>
            <a:off x="1678200" y="540000"/>
            <a:ext cx="57816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c8a15c6a2e_0_52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 Means with SOM</a:t>
            </a:r>
            <a:endParaRPr/>
          </a:p>
        </p:txBody>
      </p:sp>
      <p:sp>
        <p:nvSpPr>
          <p:cNvPr id="397" name="Google Shape;397;gc8a15c6a2e_0_52"/>
          <p:cNvSpPr txBox="1"/>
          <p:nvPr>
            <p:ph idx="1" type="body"/>
          </p:nvPr>
        </p:nvSpPr>
        <p:spPr>
          <a:xfrm>
            <a:off x="720000" y="1296825"/>
            <a:ext cx="3673200" cy="28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Self Organizing Maps are Unsupervised Clustering Neural Network model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Process: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Initialize Weights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Random Data Point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Euclidean Distance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Update Weights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Repeat</a:t>
            </a:r>
            <a:endParaRPr sz="1800"/>
          </a:p>
        </p:txBody>
      </p:sp>
      <p:pic>
        <p:nvPicPr>
          <p:cNvPr id="398" name="Google Shape;398;gc8a15c6a2e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5600" y="1411200"/>
            <a:ext cx="3771925" cy="3579899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gc8a15c6a2e_0_52"/>
          <p:cNvSpPr/>
          <p:nvPr/>
        </p:nvSpPr>
        <p:spPr>
          <a:xfrm>
            <a:off x="5458850" y="1913850"/>
            <a:ext cx="380700" cy="2718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0" name="Google Shape;400;gc8a15c6a2e_0_52"/>
          <p:cNvCxnSpPr>
            <a:stCxn id="399" idx="6"/>
            <a:endCxn id="399" idx="6"/>
          </p:cNvCxnSpPr>
          <p:nvPr/>
        </p:nvCxnSpPr>
        <p:spPr>
          <a:xfrm>
            <a:off x="5839550" y="2049750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" name="Google Shape;401;gc8a15c6a2e_0_52"/>
          <p:cNvCxnSpPr>
            <a:stCxn id="399" idx="6"/>
          </p:cNvCxnSpPr>
          <p:nvPr/>
        </p:nvCxnSpPr>
        <p:spPr>
          <a:xfrm>
            <a:off x="5839550" y="2049750"/>
            <a:ext cx="116340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" name="Google Shape;402;gc8a15c6a2e_0_52"/>
          <p:cNvCxnSpPr>
            <a:stCxn id="399" idx="5"/>
          </p:cNvCxnSpPr>
          <p:nvPr/>
        </p:nvCxnSpPr>
        <p:spPr>
          <a:xfrm>
            <a:off x="5783798" y="2145846"/>
            <a:ext cx="1480200" cy="74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c85a526bd6_0_47"/>
          <p:cNvSpPr/>
          <p:nvPr/>
        </p:nvSpPr>
        <p:spPr>
          <a:xfrm>
            <a:off x="1678200" y="540000"/>
            <a:ext cx="57816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gc85a526bd6_0_47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 Means with SOM</a:t>
            </a:r>
            <a:endParaRPr/>
          </a:p>
        </p:txBody>
      </p:sp>
      <p:sp>
        <p:nvSpPr>
          <p:cNvPr id="409" name="Google Shape;409;gc85a526bd6_0_47"/>
          <p:cNvSpPr txBox="1"/>
          <p:nvPr>
            <p:ph idx="1" type="body"/>
          </p:nvPr>
        </p:nvSpPr>
        <p:spPr>
          <a:xfrm>
            <a:off x="720000" y="1699175"/>
            <a:ext cx="7704000" cy="28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Create a TF -IDF vectorizer and truncate the vectors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Use SimpSOM package in Python to create a Self Organizing model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Created and Trained a 20x20 Node Network (default and most commonly used value)</a:t>
            </a:r>
            <a:endParaRPr sz="18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c8a15c6a2e_0_60"/>
          <p:cNvSpPr/>
          <p:nvPr/>
        </p:nvSpPr>
        <p:spPr>
          <a:xfrm>
            <a:off x="1678200" y="540000"/>
            <a:ext cx="57816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c8a15c6a2e_0_60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 Means with SOM</a:t>
            </a:r>
            <a:endParaRPr/>
          </a:p>
        </p:txBody>
      </p:sp>
      <p:pic>
        <p:nvPicPr>
          <p:cNvPr id="416" name="Google Shape;416;gc8a15c6a2e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2375" y="1389450"/>
            <a:ext cx="4640276" cy="3579901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gc8a15c6a2e_0_60"/>
          <p:cNvSpPr/>
          <p:nvPr/>
        </p:nvSpPr>
        <p:spPr>
          <a:xfrm>
            <a:off x="3501475" y="2033475"/>
            <a:ext cx="1479000" cy="1261500"/>
          </a:xfrm>
          <a:prstGeom prst="ellipse">
            <a:avLst/>
          </a:prstGeom>
          <a:noFill/>
          <a:ln cap="flat" cmpd="sng" w="38100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gc8a15c6a2e_0_60"/>
          <p:cNvSpPr/>
          <p:nvPr/>
        </p:nvSpPr>
        <p:spPr>
          <a:xfrm>
            <a:off x="3621250" y="3436425"/>
            <a:ext cx="1479000" cy="1261500"/>
          </a:xfrm>
          <a:prstGeom prst="ellipse">
            <a:avLst/>
          </a:prstGeom>
          <a:noFill/>
          <a:ln cap="flat" cmpd="sng" w="38100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"/>
          <p:cNvSpPr/>
          <p:nvPr/>
        </p:nvSpPr>
        <p:spPr>
          <a:xfrm>
            <a:off x="671850" y="849150"/>
            <a:ext cx="5156700" cy="74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4"/>
          <p:cNvSpPr txBox="1"/>
          <p:nvPr>
            <p:ph type="title"/>
          </p:nvPr>
        </p:nvSpPr>
        <p:spPr>
          <a:xfrm>
            <a:off x="769725" y="937650"/>
            <a:ext cx="5778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Approach</a:t>
            </a:r>
            <a:endParaRPr/>
          </a:p>
        </p:txBody>
      </p:sp>
      <p:sp>
        <p:nvSpPr>
          <p:cNvPr id="163" name="Google Shape;163;p4"/>
          <p:cNvSpPr txBox="1"/>
          <p:nvPr>
            <p:ph idx="2" type="title"/>
          </p:nvPr>
        </p:nvSpPr>
        <p:spPr>
          <a:xfrm>
            <a:off x="720000" y="1922875"/>
            <a:ext cx="73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01</a:t>
            </a:r>
            <a:endParaRPr/>
          </a:p>
        </p:txBody>
      </p:sp>
      <p:sp>
        <p:nvSpPr>
          <p:cNvPr id="164" name="Google Shape;164;p4"/>
          <p:cNvSpPr txBox="1"/>
          <p:nvPr>
            <p:ph idx="1" type="subTitle"/>
          </p:nvPr>
        </p:nvSpPr>
        <p:spPr>
          <a:xfrm>
            <a:off x="1380000" y="2055775"/>
            <a:ext cx="31545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Defining Problem and Business/Research Questions</a:t>
            </a:r>
            <a:endParaRPr/>
          </a:p>
        </p:txBody>
      </p:sp>
      <p:sp>
        <p:nvSpPr>
          <p:cNvPr id="165" name="Google Shape;165;p4"/>
          <p:cNvSpPr txBox="1"/>
          <p:nvPr>
            <p:ph idx="4" type="title"/>
          </p:nvPr>
        </p:nvSpPr>
        <p:spPr>
          <a:xfrm>
            <a:off x="720000" y="3426453"/>
            <a:ext cx="73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166" name="Google Shape;166;p4"/>
          <p:cNvSpPr txBox="1"/>
          <p:nvPr>
            <p:ph idx="5" type="subTitle"/>
          </p:nvPr>
        </p:nvSpPr>
        <p:spPr>
          <a:xfrm>
            <a:off x="1380000" y="3658925"/>
            <a:ext cx="23796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Exploratory Data Analysis</a:t>
            </a:r>
            <a:endParaRPr/>
          </a:p>
        </p:txBody>
      </p:sp>
      <p:sp>
        <p:nvSpPr>
          <p:cNvPr id="167" name="Google Shape;167;p4"/>
          <p:cNvSpPr txBox="1"/>
          <p:nvPr>
            <p:ph idx="8" type="subTitle"/>
          </p:nvPr>
        </p:nvSpPr>
        <p:spPr>
          <a:xfrm>
            <a:off x="5690400" y="2055775"/>
            <a:ext cx="23796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Unsupervised Sentiment Analysis Models</a:t>
            </a:r>
            <a:endParaRPr/>
          </a:p>
        </p:txBody>
      </p:sp>
      <p:sp>
        <p:nvSpPr>
          <p:cNvPr id="168" name="Google Shape;168;p4"/>
          <p:cNvSpPr txBox="1"/>
          <p:nvPr>
            <p:ph idx="14" type="subTitle"/>
          </p:nvPr>
        </p:nvSpPr>
        <p:spPr>
          <a:xfrm>
            <a:off x="5690400" y="3706100"/>
            <a:ext cx="23796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Model Evaluation and Future Scope</a:t>
            </a:r>
            <a:endParaRPr/>
          </a:p>
        </p:txBody>
      </p:sp>
      <p:sp>
        <p:nvSpPr>
          <p:cNvPr id="169" name="Google Shape;169;p4"/>
          <p:cNvSpPr txBox="1"/>
          <p:nvPr>
            <p:ph idx="7" type="title"/>
          </p:nvPr>
        </p:nvSpPr>
        <p:spPr>
          <a:xfrm>
            <a:off x="5030400" y="1922875"/>
            <a:ext cx="73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170" name="Google Shape;170;p4"/>
          <p:cNvSpPr txBox="1"/>
          <p:nvPr>
            <p:ph idx="13" type="title"/>
          </p:nvPr>
        </p:nvSpPr>
        <p:spPr>
          <a:xfrm>
            <a:off x="5030400" y="3426450"/>
            <a:ext cx="73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04</a:t>
            </a:r>
            <a:endParaRPr/>
          </a:p>
        </p:txBody>
      </p:sp>
      <p:cxnSp>
        <p:nvCxnSpPr>
          <p:cNvPr id="171" name="Google Shape;171;p4"/>
          <p:cNvCxnSpPr/>
          <p:nvPr/>
        </p:nvCxnSpPr>
        <p:spPr>
          <a:xfrm>
            <a:off x="846525" y="2512675"/>
            <a:ext cx="375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4"/>
          <p:cNvCxnSpPr/>
          <p:nvPr/>
        </p:nvCxnSpPr>
        <p:spPr>
          <a:xfrm>
            <a:off x="846525" y="4042025"/>
            <a:ext cx="375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4"/>
          <p:cNvCxnSpPr/>
          <p:nvPr/>
        </p:nvCxnSpPr>
        <p:spPr>
          <a:xfrm>
            <a:off x="5154150" y="2512675"/>
            <a:ext cx="375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4"/>
          <p:cNvCxnSpPr/>
          <p:nvPr/>
        </p:nvCxnSpPr>
        <p:spPr>
          <a:xfrm>
            <a:off x="5154150" y="4042025"/>
            <a:ext cx="375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c8a15c6a2e_0_70"/>
          <p:cNvSpPr/>
          <p:nvPr/>
        </p:nvSpPr>
        <p:spPr>
          <a:xfrm>
            <a:off x="1678200" y="540000"/>
            <a:ext cx="5781600" cy="71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c8a15c6a2e_0_70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 Means with SOM</a:t>
            </a:r>
            <a:endParaRPr/>
          </a:p>
        </p:txBody>
      </p:sp>
      <p:sp>
        <p:nvSpPr>
          <p:cNvPr id="425" name="Google Shape;425;gc8a15c6a2e_0_70"/>
          <p:cNvSpPr txBox="1"/>
          <p:nvPr>
            <p:ph idx="1" type="body"/>
          </p:nvPr>
        </p:nvSpPr>
        <p:spPr>
          <a:xfrm>
            <a:off x="720000" y="1296825"/>
            <a:ext cx="7704000" cy="28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We then clustered it using K-Means and compared the sentiment and prediction</a:t>
            </a:r>
            <a:endParaRPr sz="1800"/>
          </a:p>
        </p:txBody>
      </p:sp>
      <p:pic>
        <p:nvPicPr>
          <p:cNvPr id="426" name="Google Shape;426;gc8a15c6a2e_0_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400" y="2508653"/>
            <a:ext cx="6872502" cy="230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c8a15c6a2e_0_81"/>
          <p:cNvSpPr/>
          <p:nvPr/>
        </p:nvSpPr>
        <p:spPr>
          <a:xfrm>
            <a:off x="157274" y="755175"/>
            <a:ext cx="6340800" cy="3456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342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gc8a15c6a2e_0_81"/>
          <p:cNvSpPr/>
          <p:nvPr/>
        </p:nvSpPr>
        <p:spPr>
          <a:xfrm>
            <a:off x="364875" y="945525"/>
            <a:ext cx="5925600" cy="307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gc8a15c6a2e_0_81"/>
          <p:cNvSpPr txBox="1"/>
          <p:nvPr>
            <p:ph idx="2" type="title"/>
          </p:nvPr>
        </p:nvSpPr>
        <p:spPr>
          <a:xfrm>
            <a:off x="720000" y="945525"/>
            <a:ext cx="11337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434" name="Google Shape;434;gc8a15c6a2e_0_81"/>
          <p:cNvSpPr txBox="1"/>
          <p:nvPr>
            <p:ph type="title"/>
          </p:nvPr>
        </p:nvSpPr>
        <p:spPr>
          <a:xfrm>
            <a:off x="720000" y="2557775"/>
            <a:ext cx="43365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Model Evaluation and Recommendations</a:t>
            </a:r>
            <a:endParaRPr/>
          </a:p>
        </p:txBody>
      </p:sp>
      <p:cxnSp>
        <p:nvCxnSpPr>
          <p:cNvPr id="435" name="Google Shape;435;gc8a15c6a2e_0_81"/>
          <p:cNvCxnSpPr/>
          <p:nvPr/>
        </p:nvCxnSpPr>
        <p:spPr>
          <a:xfrm>
            <a:off x="825100" y="1896675"/>
            <a:ext cx="739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c8a15c6a2e_0_89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Evaluation: Product 1</a:t>
            </a:r>
            <a:endParaRPr/>
          </a:p>
        </p:txBody>
      </p:sp>
      <p:pic>
        <p:nvPicPr>
          <p:cNvPr id="441" name="Google Shape;441;gc8a15c6a2e_0_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28775"/>
            <a:ext cx="8839198" cy="1652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c8a15c6a2e_0_96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Evaluation: Product 2</a:t>
            </a:r>
            <a:endParaRPr/>
          </a:p>
        </p:txBody>
      </p:sp>
      <p:pic>
        <p:nvPicPr>
          <p:cNvPr id="447" name="Google Shape;447;gc8a15c6a2e_0_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13625"/>
            <a:ext cx="8839202" cy="1654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c8a15c6a2e_0_102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Evaluation: Product 3</a:t>
            </a:r>
            <a:endParaRPr/>
          </a:p>
        </p:txBody>
      </p:sp>
      <p:pic>
        <p:nvPicPr>
          <p:cNvPr id="453" name="Google Shape;453;gc8a15c6a2e_0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89525"/>
            <a:ext cx="8839200" cy="168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c8a15c6a2e_0_108"/>
          <p:cNvSpPr txBox="1"/>
          <p:nvPr>
            <p:ph type="title"/>
          </p:nvPr>
        </p:nvSpPr>
        <p:spPr>
          <a:xfrm>
            <a:off x="720000" y="5400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Recommendation and Future Steps</a:t>
            </a:r>
            <a:endParaRPr/>
          </a:p>
        </p:txBody>
      </p:sp>
      <p:sp>
        <p:nvSpPr>
          <p:cNvPr id="459" name="Google Shape;459;gc8a15c6a2e_0_108"/>
          <p:cNvSpPr txBox="1"/>
          <p:nvPr>
            <p:ph idx="1" type="body"/>
          </p:nvPr>
        </p:nvSpPr>
        <p:spPr>
          <a:xfrm>
            <a:off x="720000" y="1275100"/>
            <a:ext cx="7704000" cy="33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If the decision makers care </a:t>
            </a:r>
            <a:r>
              <a:rPr lang="en-GB" sz="1800"/>
              <a:t>about</a:t>
            </a:r>
            <a:r>
              <a:rPr lang="en-GB" sz="1800"/>
              <a:t> recall and F-1 Score, </a:t>
            </a:r>
            <a:r>
              <a:rPr b="1" lang="en-GB" sz="1800"/>
              <a:t>VADER</a:t>
            </a:r>
            <a:r>
              <a:rPr lang="en-GB" sz="1800"/>
              <a:t> is a good model. If they care about Precision alone, they can use </a:t>
            </a:r>
            <a:r>
              <a:rPr b="1" lang="en-GB" sz="1800"/>
              <a:t>K-Means with Word2Vec</a:t>
            </a:r>
            <a:endParaRPr b="1" sz="18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The models we used are not very optimized. Especially SOM which requires </a:t>
            </a:r>
            <a:r>
              <a:rPr b="1" lang="en-GB" sz="1800"/>
              <a:t>more data as well as </a:t>
            </a:r>
            <a:r>
              <a:rPr b="1" lang="en-GB" sz="1800"/>
              <a:t>computationally</a:t>
            </a:r>
            <a:r>
              <a:rPr b="1" lang="en-GB" sz="1800"/>
              <a:t> faster infrastructure</a:t>
            </a:r>
            <a:r>
              <a:rPr lang="en-GB" sz="1800"/>
              <a:t>. We can fine-tune them to create as good results as VADER. </a:t>
            </a:r>
            <a:endParaRPr sz="18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800"/>
              <a:t>More expertise from Beauty Product experts can help us decide more ways to </a:t>
            </a:r>
            <a:r>
              <a:rPr b="1" lang="en-GB" sz="1800"/>
              <a:t>prepare the text and remove/modify tokens </a:t>
            </a:r>
            <a:r>
              <a:rPr lang="en-GB" sz="1800"/>
              <a:t>accordingly</a:t>
            </a:r>
            <a:endParaRPr sz="18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c8a15c6a2e_0_118"/>
          <p:cNvSpPr/>
          <p:nvPr/>
        </p:nvSpPr>
        <p:spPr>
          <a:xfrm>
            <a:off x="157274" y="755175"/>
            <a:ext cx="6340800" cy="3456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342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gc8a15c6a2e_0_118"/>
          <p:cNvSpPr/>
          <p:nvPr/>
        </p:nvSpPr>
        <p:spPr>
          <a:xfrm>
            <a:off x="364875" y="945525"/>
            <a:ext cx="5925600" cy="307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gc8a15c6a2e_0_118"/>
          <p:cNvSpPr txBox="1"/>
          <p:nvPr>
            <p:ph type="title"/>
          </p:nvPr>
        </p:nvSpPr>
        <p:spPr>
          <a:xfrm>
            <a:off x="720000" y="2557775"/>
            <a:ext cx="43365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6"/>
          <p:cNvSpPr/>
          <p:nvPr/>
        </p:nvSpPr>
        <p:spPr>
          <a:xfrm>
            <a:off x="157274" y="755175"/>
            <a:ext cx="6340800" cy="3456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342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6"/>
          <p:cNvSpPr/>
          <p:nvPr/>
        </p:nvSpPr>
        <p:spPr>
          <a:xfrm>
            <a:off x="364875" y="945525"/>
            <a:ext cx="5925600" cy="307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6"/>
          <p:cNvSpPr txBox="1"/>
          <p:nvPr>
            <p:ph idx="2" type="title"/>
          </p:nvPr>
        </p:nvSpPr>
        <p:spPr>
          <a:xfrm>
            <a:off x="720000" y="945525"/>
            <a:ext cx="11337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01</a:t>
            </a:r>
            <a:endParaRPr/>
          </a:p>
        </p:txBody>
      </p:sp>
      <p:sp>
        <p:nvSpPr>
          <p:cNvPr id="182" name="Google Shape;182;p6"/>
          <p:cNvSpPr txBox="1"/>
          <p:nvPr>
            <p:ph type="title"/>
          </p:nvPr>
        </p:nvSpPr>
        <p:spPr>
          <a:xfrm>
            <a:off x="720000" y="2372900"/>
            <a:ext cx="38520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Problem Definition</a:t>
            </a:r>
            <a:endParaRPr/>
          </a:p>
        </p:txBody>
      </p:sp>
      <p:cxnSp>
        <p:nvCxnSpPr>
          <p:cNvPr id="183" name="Google Shape;183;p6"/>
          <p:cNvCxnSpPr/>
          <p:nvPr/>
        </p:nvCxnSpPr>
        <p:spPr>
          <a:xfrm>
            <a:off x="825100" y="1896675"/>
            <a:ext cx="739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"/>
          <p:cNvSpPr/>
          <p:nvPr/>
        </p:nvSpPr>
        <p:spPr>
          <a:xfrm>
            <a:off x="5727500" y="234900"/>
            <a:ext cx="3112200" cy="4521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7"/>
          <p:cNvSpPr/>
          <p:nvPr/>
        </p:nvSpPr>
        <p:spPr>
          <a:xfrm>
            <a:off x="5575100" y="690175"/>
            <a:ext cx="3112200" cy="3190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750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7"/>
          <p:cNvSpPr/>
          <p:nvPr/>
        </p:nvSpPr>
        <p:spPr>
          <a:xfrm>
            <a:off x="618250" y="846525"/>
            <a:ext cx="3518100" cy="75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7"/>
          <p:cNvSpPr txBox="1"/>
          <p:nvPr>
            <p:ph type="title"/>
          </p:nvPr>
        </p:nvSpPr>
        <p:spPr>
          <a:xfrm>
            <a:off x="720000" y="690075"/>
            <a:ext cx="3852000" cy="1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Problem and Questions</a:t>
            </a:r>
            <a:endParaRPr/>
          </a:p>
        </p:txBody>
      </p:sp>
      <p:sp>
        <p:nvSpPr>
          <p:cNvPr id="192" name="Google Shape;192;p7"/>
          <p:cNvSpPr txBox="1"/>
          <p:nvPr>
            <p:ph idx="1" type="subTitle"/>
          </p:nvPr>
        </p:nvSpPr>
        <p:spPr>
          <a:xfrm>
            <a:off x="720000" y="1896675"/>
            <a:ext cx="3852000" cy="27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Sentiment Analysis is a powerful tool but with reviews the label for sentiment is always not present.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Businesses want different approaches to get the sentiment out of the customer reviews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cxnSp>
        <p:nvCxnSpPr>
          <p:cNvPr id="193" name="Google Shape;193;p7"/>
          <p:cNvCxnSpPr/>
          <p:nvPr/>
        </p:nvCxnSpPr>
        <p:spPr>
          <a:xfrm>
            <a:off x="750100" y="1746600"/>
            <a:ext cx="1264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4" name="Google Shape;19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9150" y="690075"/>
            <a:ext cx="3184101" cy="3190324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7500000" dist="9525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"/>
          <p:cNvSpPr/>
          <p:nvPr/>
        </p:nvSpPr>
        <p:spPr>
          <a:xfrm>
            <a:off x="4799775" y="2875425"/>
            <a:ext cx="3591600" cy="1634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342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8"/>
          <p:cNvSpPr/>
          <p:nvPr/>
        </p:nvSpPr>
        <p:spPr>
          <a:xfrm>
            <a:off x="770650" y="846525"/>
            <a:ext cx="5361000" cy="3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8"/>
          <p:cNvSpPr/>
          <p:nvPr/>
        </p:nvSpPr>
        <p:spPr>
          <a:xfrm>
            <a:off x="720000" y="2010575"/>
            <a:ext cx="3591600" cy="1634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342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8"/>
          <p:cNvSpPr txBox="1"/>
          <p:nvPr>
            <p:ph type="title"/>
          </p:nvPr>
        </p:nvSpPr>
        <p:spPr>
          <a:xfrm>
            <a:off x="720000" y="692250"/>
            <a:ext cx="5778000" cy="1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Business Questions</a:t>
            </a:r>
            <a:endParaRPr/>
          </a:p>
        </p:txBody>
      </p:sp>
      <p:sp>
        <p:nvSpPr>
          <p:cNvPr id="203" name="Google Shape;203;p8"/>
          <p:cNvSpPr txBox="1"/>
          <p:nvPr>
            <p:ph idx="1" type="subTitle"/>
          </p:nvPr>
        </p:nvSpPr>
        <p:spPr>
          <a:xfrm>
            <a:off x="690150" y="1902975"/>
            <a:ext cx="3651300" cy="19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GB" sz="1800"/>
              <a:t>Is there a correlation between the price, number of reviews, etc and the overall average rating a product gets?</a:t>
            </a:r>
            <a:r>
              <a:rPr lang="en-GB" sz="1800"/>
              <a:t> 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</p:txBody>
      </p:sp>
      <p:sp>
        <p:nvSpPr>
          <p:cNvPr id="204" name="Google Shape;204;p8"/>
          <p:cNvSpPr txBox="1"/>
          <p:nvPr>
            <p:ph idx="2" type="subTitle"/>
          </p:nvPr>
        </p:nvSpPr>
        <p:spPr>
          <a:xfrm>
            <a:off x="4572000" y="2663025"/>
            <a:ext cx="3591600" cy="18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GB" sz="1800"/>
              <a:t>What are some different models businesses can use to perform unsupervised sentiment analysis and how well do they perform? </a:t>
            </a:r>
            <a:endParaRPr b="1"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85a526bd6_0_3"/>
          <p:cNvSpPr/>
          <p:nvPr/>
        </p:nvSpPr>
        <p:spPr>
          <a:xfrm>
            <a:off x="157274" y="755175"/>
            <a:ext cx="6340800" cy="3456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342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gc85a526bd6_0_3"/>
          <p:cNvSpPr/>
          <p:nvPr/>
        </p:nvSpPr>
        <p:spPr>
          <a:xfrm>
            <a:off x="364875" y="945525"/>
            <a:ext cx="5925600" cy="307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c85a526bd6_0_3"/>
          <p:cNvSpPr txBox="1"/>
          <p:nvPr>
            <p:ph idx="2" type="title"/>
          </p:nvPr>
        </p:nvSpPr>
        <p:spPr>
          <a:xfrm>
            <a:off x="720000" y="945525"/>
            <a:ext cx="11337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212" name="Google Shape;212;gc85a526bd6_0_3"/>
          <p:cNvSpPr txBox="1"/>
          <p:nvPr>
            <p:ph type="title"/>
          </p:nvPr>
        </p:nvSpPr>
        <p:spPr>
          <a:xfrm>
            <a:off x="720000" y="2372900"/>
            <a:ext cx="38520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Exploratory Data Analysis</a:t>
            </a:r>
            <a:endParaRPr/>
          </a:p>
        </p:txBody>
      </p:sp>
      <p:cxnSp>
        <p:nvCxnSpPr>
          <p:cNvPr id="213" name="Google Shape;213;gc85a526bd6_0_3"/>
          <p:cNvCxnSpPr/>
          <p:nvPr/>
        </p:nvCxnSpPr>
        <p:spPr>
          <a:xfrm>
            <a:off x="825100" y="1896675"/>
            <a:ext cx="739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c85a526bd6_0_11"/>
          <p:cNvSpPr/>
          <p:nvPr/>
        </p:nvSpPr>
        <p:spPr>
          <a:xfrm>
            <a:off x="5727500" y="234900"/>
            <a:ext cx="3112200" cy="4521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c85a526bd6_0_11"/>
          <p:cNvSpPr/>
          <p:nvPr/>
        </p:nvSpPr>
        <p:spPr>
          <a:xfrm>
            <a:off x="5575100" y="690175"/>
            <a:ext cx="3112200" cy="3190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750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c85a526bd6_0_11"/>
          <p:cNvSpPr/>
          <p:nvPr/>
        </p:nvSpPr>
        <p:spPr>
          <a:xfrm>
            <a:off x="618250" y="846525"/>
            <a:ext cx="3518100" cy="75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gc85a526bd6_0_11"/>
          <p:cNvSpPr txBox="1"/>
          <p:nvPr>
            <p:ph type="title"/>
          </p:nvPr>
        </p:nvSpPr>
        <p:spPr>
          <a:xfrm>
            <a:off x="720000" y="690075"/>
            <a:ext cx="3852000" cy="1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Amazon Reviews Data </a:t>
            </a:r>
            <a:endParaRPr/>
          </a:p>
        </p:txBody>
      </p:sp>
      <p:sp>
        <p:nvSpPr>
          <p:cNvPr id="222" name="Google Shape;222;gc85a526bd6_0_11"/>
          <p:cNvSpPr txBox="1"/>
          <p:nvPr>
            <p:ph idx="1" type="subTitle"/>
          </p:nvPr>
        </p:nvSpPr>
        <p:spPr>
          <a:xfrm>
            <a:off x="720000" y="1842325"/>
            <a:ext cx="4543200" cy="27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We retrieved data from Stanford University’s Data Repository. Data was in json.gz format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There were a total of 0.5 million records for more than 2000 luxury beauty products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After cleaning and </a:t>
            </a:r>
            <a:r>
              <a:rPr lang="en-GB" sz="1800"/>
              <a:t>preprocessing</a:t>
            </a:r>
            <a:r>
              <a:rPr lang="en-GB" sz="1800"/>
              <a:t> we chose top 35 products with more than 3000 reviews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cxnSp>
        <p:nvCxnSpPr>
          <p:cNvPr id="223" name="Google Shape;223;gc85a526bd6_0_11"/>
          <p:cNvCxnSpPr/>
          <p:nvPr/>
        </p:nvCxnSpPr>
        <p:spPr>
          <a:xfrm>
            <a:off x="750100" y="1746600"/>
            <a:ext cx="1264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24" name="Google Shape;224;gc85a526bd6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9150" y="690075"/>
            <a:ext cx="3184101" cy="3190324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7500000" dist="9525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c85a526bd6_0_62"/>
          <p:cNvSpPr/>
          <p:nvPr/>
        </p:nvSpPr>
        <p:spPr>
          <a:xfrm>
            <a:off x="5727500" y="234900"/>
            <a:ext cx="3112200" cy="4521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c85a526bd6_0_62"/>
          <p:cNvSpPr/>
          <p:nvPr/>
        </p:nvSpPr>
        <p:spPr>
          <a:xfrm>
            <a:off x="5575100" y="690175"/>
            <a:ext cx="3112200" cy="3190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14300" rotWithShape="0" algn="bl" dir="7500000" dist="95250">
              <a:srgbClr val="000000">
                <a:alpha val="2196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c85a526bd6_0_62"/>
          <p:cNvSpPr/>
          <p:nvPr/>
        </p:nvSpPr>
        <p:spPr>
          <a:xfrm>
            <a:off x="650875" y="391350"/>
            <a:ext cx="3518100" cy="75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c85a526bd6_0_62"/>
          <p:cNvSpPr txBox="1"/>
          <p:nvPr>
            <p:ph type="title"/>
          </p:nvPr>
        </p:nvSpPr>
        <p:spPr>
          <a:xfrm>
            <a:off x="752625" y="234900"/>
            <a:ext cx="3852000" cy="1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Amazon Reviews Data </a:t>
            </a:r>
            <a:endParaRPr/>
          </a:p>
        </p:txBody>
      </p:sp>
      <p:sp>
        <p:nvSpPr>
          <p:cNvPr id="233" name="Google Shape;233;gc85a526bd6_0_62"/>
          <p:cNvSpPr txBox="1"/>
          <p:nvPr>
            <p:ph idx="1" type="subTitle"/>
          </p:nvPr>
        </p:nvSpPr>
        <p:spPr>
          <a:xfrm>
            <a:off x="752625" y="1387150"/>
            <a:ext cx="4543200" cy="27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GB" sz="1800"/>
              <a:t>Reviews Data: </a:t>
            </a:r>
            <a:endParaRPr b="1"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-reviewer_id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- asin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-review.text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- overall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- vote, etc.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GB" sz="1800"/>
              <a:t>Meta Data:</a:t>
            </a:r>
            <a:endParaRPr b="1"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- </a:t>
            </a:r>
            <a:r>
              <a:rPr lang="en-GB" sz="1800"/>
              <a:t>asin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- title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-  description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800"/>
              <a:t>-similar, etc. 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cxnSp>
        <p:nvCxnSpPr>
          <p:cNvPr id="234" name="Google Shape;234;gc85a526bd6_0_62"/>
          <p:cNvCxnSpPr/>
          <p:nvPr/>
        </p:nvCxnSpPr>
        <p:spPr>
          <a:xfrm>
            <a:off x="782725" y="1291425"/>
            <a:ext cx="1264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35" name="Google Shape;235;gc85a526bd6_0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9150" y="690075"/>
            <a:ext cx="3184101" cy="3190324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7500000" dist="9525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iany Presentation by Slidesgo">
  <a:themeElements>
    <a:clrScheme name="Simple Light">
      <a:dk1>
        <a:srgbClr val="383838"/>
      </a:dk1>
      <a:lt1>
        <a:srgbClr val="F7F5F3"/>
      </a:lt1>
      <a:dk2>
        <a:srgbClr val="BAE2EC"/>
      </a:dk2>
      <a:lt2>
        <a:srgbClr val="189CBD"/>
      </a:lt2>
      <a:accent1>
        <a:srgbClr val="FFFFFF"/>
      </a:accent1>
      <a:accent2>
        <a:srgbClr val="383838"/>
      </a:accent2>
      <a:accent3>
        <a:srgbClr val="F7F5F3"/>
      </a:accent3>
      <a:accent4>
        <a:srgbClr val="383838"/>
      </a:accent4>
      <a:accent5>
        <a:srgbClr val="FFFFFF"/>
      </a:accent5>
      <a:accent6>
        <a:srgbClr val="BAE2EC"/>
      </a:accent6>
      <a:hlink>
        <a:srgbClr val="189CB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